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1"/>
  </p:notesMasterIdLst>
  <p:handoutMasterIdLst>
    <p:handoutMasterId r:id="rId42"/>
  </p:handoutMasterIdLst>
  <p:sldIdLst>
    <p:sldId id="277" r:id="rId2"/>
    <p:sldId id="278" r:id="rId3"/>
    <p:sldId id="279" r:id="rId4"/>
    <p:sldId id="280"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Lst>
  <p:sldSz cx="9144000" cy="6858000" type="screen4x3"/>
  <p:notesSz cx="6797675" cy="9926638"/>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71" autoAdjust="0"/>
  </p:normalViewPr>
  <p:slideViewPr>
    <p:cSldViewPr showGuides="1">
      <p:cViewPr>
        <p:scale>
          <a:sx n="60" d="100"/>
          <a:sy n="60" d="100"/>
        </p:scale>
        <p:origin x="-1566" y="-21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18245F51-A344-42B6-BAD3-70E3725EA3D6}" type="datetimeFigureOut">
              <a:rPr lang="ar-EG" smtClean="0"/>
              <a:t>17/03/1442</a:t>
            </a:fld>
            <a:endParaRPr lang="ar-EG"/>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FEF2A695-77AF-45CA-ACEE-29C0641ED557}" type="slidenum">
              <a:rPr lang="ar-EG" smtClean="0"/>
              <a:t>‹#›</a:t>
            </a:fld>
            <a:endParaRPr lang="ar-EG"/>
          </a:p>
        </p:txBody>
      </p:sp>
    </p:spTree>
    <p:extLst>
      <p:ext uri="{BB962C8B-B14F-4D97-AF65-F5344CB8AC3E}">
        <p14:creationId xmlns:p14="http://schemas.microsoft.com/office/powerpoint/2010/main" val="10721011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350C72DA-9A7E-4F7F-96E2-11F6F21B5D38}" type="datetimeFigureOut">
              <a:rPr lang="ar-EG" smtClean="0"/>
              <a:t>17/03/1442</a:t>
            </a:fld>
            <a:endParaRPr lang="ar-E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6B9DDF7B-7256-48FF-B612-76495E25C6FE}" type="slidenum">
              <a:rPr lang="ar-EG" smtClean="0"/>
              <a:t>‹#›</a:t>
            </a:fld>
            <a:endParaRPr lang="ar-EG"/>
          </a:p>
        </p:txBody>
      </p:sp>
    </p:spTree>
    <p:extLst>
      <p:ext uri="{BB962C8B-B14F-4D97-AF65-F5344CB8AC3E}">
        <p14:creationId xmlns:p14="http://schemas.microsoft.com/office/powerpoint/2010/main" val="489282312"/>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20" name="Footer Placeholder 19"/>
          <p:cNvSpPr>
            <a:spLocks noGrp="1"/>
          </p:cNvSpPr>
          <p:nvPr>
            <p:ph type="ftr" sz="quarter" idx="11"/>
          </p:nvPr>
        </p:nvSpPr>
        <p:spPr/>
        <p:txBody>
          <a:bodyPr/>
          <a:lstStyle>
            <a:extLst/>
          </a:lstStyle>
          <a:p>
            <a:endParaRPr lang="ar-EG"/>
          </a:p>
        </p:txBody>
      </p:sp>
      <p:sp>
        <p:nvSpPr>
          <p:cNvPr id="10" name="Slide Number Placeholder 9"/>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ar-E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E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8ABB1F-1ED2-4B9D-A3F8-9BEEE30300EB}" type="slidenum">
              <a:rPr lang="ar-EG" smtClean="0"/>
              <a:t>‹#›</a:t>
            </a:fld>
            <a:endParaRPr lang="ar-E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0.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7.png"/><Relationship Id="rId1" Type="http://schemas.openxmlformats.org/officeDocument/2006/relationships/slideLayout" Target="../slideLayouts/slideLayout1.xml"/><Relationship Id="rId5" Type="http://schemas.microsoft.com/office/2007/relationships/hdphoto" Target="../media/hdphoto17.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1.png"/><Relationship Id="rId1" Type="http://schemas.openxmlformats.org/officeDocument/2006/relationships/slideLayout" Target="../slideLayouts/slideLayout1.xml"/><Relationship Id="rId5" Type="http://schemas.microsoft.com/office/2007/relationships/hdphoto" Target="../media/hdphoto21.wdp"/><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4.png"/><Relationship Id="rId1" Type="http://schemas.openxmlformats.org/officeDocument/2006/relationships/slideLayout" Target="../slideLayouts/slideLayout1.xml"/><Relationship Id="rId5" Type="http://schemas.microsoft.com/office/2007/relationships/hdphoto" Target="../media/hdphoto24.wdp"/><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27.png"/><Relationship Id="rId1" Type="http://schemas.openxmlformats.org/officeDocument/2006/relationships/slideLayout" Target="../slideLayouts/slideLayout1.xml"/><Relationship Id="rId5" Type="http://schemas.microsoft.com/office/2007/relationships/hdphoto" Target="../media/hdphoto27.wdp"/><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29.wdp"/><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32.wdp"/><Relationship Id="rId2" Type="http://schemas.openxmlformats.org/officeDocument/2006/relationships/image" Target="../media/image34.png"/><Relationship Id="rId1" Type="http://schemas.openxmlformats.org/officeDocument/2006/relationships/slideLayout" Target="../slideLayouts/slideLayout1.xml"/><Relationship Id="rId5" Type="http://schemas.microsoft.com/office/2007/relationships/hdphoto" Target="../media/hdphoto33.wdp"/><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34.wdp"/><Relationship Id="rId7" Type="http://schemas.microsoft.com/office/2007/relationships/hdphoto" Target="../media/hdphoto36.wdp"/><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8.png"/><Relationship Id="rId11" Type="http://schemas.microsoft.com/office/2007/relationships/hdphoto" Target="../media/hdphoto38.wdp"/><Relationship Id="rId5" Type="http://schemas.microsoft.com/office/2007/relationships/hdphoto" Target="../media/hdphoto35.wdp"/><Relationship Id="rId10" Type="http://schemas.openxmlformats.org/officeDocument/2006/relationships/image" Target="../media/image40.png"/><Relationship Id="rId4" Type="http://schemas.openxmlformats.org/officeDocument/2006/relationships/image" Target="../media/image37.png"/><Relationship Id="rId9" Type="http://schemas.microsoft.com/office/2007/relationships/hdphoto" Target="../media/hdphoto37.wdp"/></Relationships>
</file>

<file path=ppt/slides/_rels/slide36.xml.rels><?xml version="1.0" encoding="UTF-8" standalone="yes"?>
<Relationships xmlns="http://schemas.openxmlformats.org/package/2006/relationships"><Relationship Id="rId3" Type="http://schemas.microsoft.com/office/2007/relationships/hdphoto" Target="../media/hdphoto39.wdp"/><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40.wdp"/><Relationship Id="rId7" Type="http://schemas.microsoft.com/office/2007/relationships/hdphoto" Target="../media/hdphoto42.wdp"/><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4.png"/><Relationship Id="rId5" Type="http://schemas.microsoft.com/office/2007/relationships/hdphoto" Target="../media/hdphoto41.wdp"/><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microsoft.com/office/2007/relationships/hdphoto" Target="../media/hdphoto43.wdp"/><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7.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339" y="476672"/>
            <a:ext cx="7124328" cy="1584176"/>
          </a:xfrm>
        </p:spPr>
        <p:txBody>
          <a:bodyPr>
            <a:noAutofit/>
          </a:bodyPr>
          <a:lstStyle/>
          <a:p>
            <a:pPr marL="182880" indent="0" algn="ctr">
              <a:buNone/>
            </a:pPr>
            <a:r>
              <a:rPr lang="ar-EG" sz="44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المحاضرة السادسة</a:t>
            </a:r>
            <a:r>
              <a:rPr lang="ar-EG" sz="4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ar-EG" sz="4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EG" sz="44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تصميم بعض الآليات البسيطة</a:t>
            </a:r>
            <a:endParaRPr lang="ar-EG" sz="44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403647" y="2276872"/>
            <a:ext cx="7200799" cy="3139321"/>
          </a:xfrm>
          <a:prstGeom prst="rect">
            <a:avLst/>
          </a:prstGeom>
        </p:spPr>
        <p:txBody>
          <a:bodyPr wrap="square">
            <a:spAutoFit/>
          </a:bodyPr>
          <a:lstStyle/>
          <a:p>
            <a:pPr marL="182880" algn="ctr">
              <a:lnSpc>
                <a:spcPct val="150000"/>
              </a:lnSpc>
              <a:spcBef>
                <a:spcPct val="0"/>
              </a:spcBef>
            </a:pPr>
            <a:r>
              <a:rPr lang="ar-EG" sz="44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لمقرر </a:t>
            </a:r>
            <a:r>
              <a:rPr lang="en-US"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a:t>
            </a:r>
            <a:r>
              <a:rPr lang="ar-EG"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 تصميم </a:t>
            </a:r>
            <a:r>
              <a:rPr lang="ar-EG" sz="44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آلات </a:t>
            </a:r>
            <a:r>
              <a:rPr lang="ar-EG"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زراعية</a:t>
            </a:r>
          </a:p>
          <a:p>
            <a:pPr marL="182880" algn="ctr">
              <a:lnSpc>
                <a:spcPct val="150000"/>
              </a:lnSpc>
              <a:spcBef>
                <a:spcPct val="0"/>
              </a:spcBef>
            </a:pPr>
            <a:r>
              <a:rPr lang="ar-EG"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الفرقة الرابعة – هندسة زراعية </a:t>
            </a:r>
          </a:p>
          <a:p>
            <a:pPr marL="182880" algn="ctr">
              <a:lnSpc>
                <a:spcPct val="150000"/>
              </a:lnSpc>
              <a:spcBef>
                <a:spcPct val="0"/>
              </a:spcBef>
            </a:pPr>
            <a:r>
              <a:rPr lang="ar-EG"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العام الجامعي </a:t>
            </a:r>
            <a:r>
              <a:rPr lang="ar-EG"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2020</a:t>
            </a:r>
            <a:r>
              <a:rPr lang="en-US" sz="4400" b="1" dirty="0"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a:t>
            </a:r>
            <a:r>
              <a:rPr lang="ar-EG" sz="4400" b="1" smtClean="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 2021م</a:t>
            </a:r>
            <a:endParaRPr lang="en-US" sz="44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spTree>
    <p:extLst>
      <p:ext uri="{BB962C8B-B14F-4D97-AF65-F5344CB8AC3E}">
        <p14:creationId xmlns:p14="http://schemas.microsoft.com/office/powerpoint/2010/main" val="415184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أنواع الإنهيارات لأجزاء الوصلة المفصلية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253238307"/>
              </p:ext>
            </p:extLst>
          </p:nvPr>
        </p:nvGraphicFramePr>
        <p:xfrm>
          <a:off x="1524000" y="1397000"/>
          <a:ext cx="6096000" cy="4984328"/>
        </p:xfrm>
        <a:graphic>
          <a:graphicData uri="http://schemas.openxmlformats.org/drawingml/2006/table">
            <a:tbl>
              <a:tblPr rtl="1" firstRow="1" bandRow="1">
                <a:tableStyleId>{5940675A-B579-460E-94D1-54222C63F5DA}</a:tableStyleId>
              </a:tblPr>
              <a:tblGrid>
                <a:gridCol w="2616470"/>
                <a:gridCol w="3479530"/>
              </a:tblGrid>
              <a:tr h="370840">
                <a:tc>
                  <a:txBody>
                    <a:bodyPr/>
                    <a:lstStyle/>
                    <a:p>
                      <a:pPr algn="ctr" rtl="1"/>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نوع الإنهيار</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tc>
                <a:tc>
                  <a:txBody>
                    <a:bodyPr/>
                    <a:lstStyle/>
                    <a:p>
                      <a:pPr algn="ctr" rtl="1"/>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المعادلات التصميمية</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tc>
              </a:tr>
              <a:tr h="1441832">
                <a:tc>
                  <a:txBody>
                    <a:bodyPr/>
                    <a:lstStyle/>
                    <a:p>
                      <a:pPr algn="ctr" rtl="1"/>
                      <a:r>
                        <a:rPr kumimoji="0" lang="ar-EG" sz="2400" b="1" kern="1200" dirty="0" smtClean="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إنهيار القص للفتحة</a:t>
                      </a:r>
                      <a:endParaRPr kumimoji="0" lang="ar-EG" sz="2400" b="1" kern="1200" dirty="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anchor="ctr"/>
                </a:tc>
                <a:tc>
                  <a:txBody>
                    <a:bodyPr/>
                    <a:lstStyle/>
                    <a:p>
                      <a:pPr algn="ctr" rtl="1"/>
                      <a:endParaRPr lang="ar-EG" dirty="0"/>
                    </a:p>
                  </a:txBody>
                  <a:tcPr anchor="ctr"/>
                </a:tc>
              </a:tr>
              <a:tr h="1512168">
                <a:tc>
                  <a:txBody>
                    <a:bodyPr/>
                    <a:lstStyle/>
                    <a:p>
                      <a:pPr marL="0" algn="ctr" rtl="1" eaLnBrk="1" latinLnBrk="0" hangingPunct="1"/>
                      <a:r>
                        <a:rPr kumimoji="0" lang="ar-EG" sz="2400" b="1" kern="1200" dirty="0" smtClean="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إنهيار الشد للشوكة</a:t>
                      </a:r>
                      <a:endParaRPr kumimoji="0" lang="ar-EG" sz="2400" b="1" kern="1200" dirty="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anchor="ctr"/>
                </a:tc>
                <a:tc>
                  <a:txBody>
                    <a:bodyPr/>
                    <a:lstStyle/>
                    <a:p>
                      <a:pPr algn="ctr" rtl="1"/>
                      <a:endParaRPr lang="ar-EG" dirty="0"/>
                    </a:p>
                  </a:txBody>
                  <a:tcPr anchor="ctr"/>
                </a:tc>
              </a:tr>
              <a:tr h="1512168">
                <a:tc>
                  <a:txBody>
                    <a:bodyPr/>
                    <a:lstStyle/>
                    <a:p>
                      <a:pPr marL="0" algn="ctr" rtl="1" eaLnBrk="1" latinLnBrk="0" hangingPunct="1"/>
                      <a:r>
                        <a:rPr kumimoji="0" lang="ar-EG" sz="2400" b="1" kern="1200" dirty="0" smtClean="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إنهيار القص للشوكة</a:t>
                      </a:r>
                      <a:endParaRPr kumimoji="0" lang="ar-EG" sz="2400" b="1" kern="1200" dirty="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anchor="ctr"/>
                </a:tc>
                <a:tc>
                  <a:txBody>
                    <a:bodyPr/>
                    <a:lstStyle/>
                    <a:p>
                      <a:pPr algn="ctr" rtl="1"/>
                      <a:endParaRPr lang="ar-EG" dirty="0"/>
                    </a:p>
                  </a:txBody>
                  <a:tcPr anchor="ctr"/>
                </a:tc>
              </a:tr>
            </a:tbl>
          </a:graphicData>
        </a:graphic>
      </p:graphicFrame>
      <p:pic>
        <p:nvPicPr>
          <p:cNvPr id="7" name="Picture 6"/>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38734" t="47429" r="6916" b="5141"/>
          <a:stretch/>
        </p:blipFill>
        <p:spPr bwMode="auto">
          <a:xfrm>
            <a:off x="2267744" y="2060848"/>
            <a:ext cx="2160240" cy="1008112"/>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t="8907" r="8636" b="9822"/>
          <a:stretch/>
        </p:blipFill>
        <p:spPr bwMode="auto">
          <a:xfrm>
            <a:off x="2267744" y="3730840"/>
            <a:ext cx="2232248" cy="864096"/>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6">
            <a:biLevel thresh="75000"/>
            <a:extLst>
              <a:ext uri="{BEBA8EAE-BF5A-486C-A8C5-ECC9F3942E4B}">
                <a14:imgProps xmlns:a14="http://schemas.microsoft.com/office/drawing/2010/main">
                  <a14:imgLayer r:embed="rId7">
                    <a14:imgEffect>
                      <a14:sharpenSoften amount="50000"/>
                    </a14:imgEffect>
                  </a14:imgLayer>
                </a14:imgProps>
              </a:ext>
            </a:extLst>
          </a:blip>
          <a:srcRect l="3945" t="7693" r="4339" b="-1"/>
          <a:stretch/>
        </p:blipFill>
        <p:spPr bwMode="auto">
          <a:xfrm>
            <a:off x="2051720" y="5229200"/>
            <a:ext cx="2376264" cy="86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0650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إنهيار القص للبنز</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5" name="Picture 4"/>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l="6757" t="4234" r="1137" b="1612"/>
          <a:stretch/>
        </p:blipFill>
        <p:spPr bwMode="auto">
          <a:xfrm>
            <a:off x="2612314" y="1340768"/>
            <a:ext cx="3903902"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6942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المساحة المسقطة للسطح الإسطواني</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l="3591" t="18942" r="2906" b="4135"/>
          <a:stretch/>
        </p:blipFill>
        <p:spPr bwMode="auto">
          <a:xfrm>
            <a:off x="1547664" y="1772816"/>
            <a:ext cx="6696744" cy="3744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0220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تمثيل البنز على أنه كمرة بسيطة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5" name="Picture 4"/>
          <p:cNvPicPr/>
          <p:nvPr/>
        </p:nvPicPr>
        <p:blipFill rotWithShape="1">
          <a:blip r:embed="rId2">
            <a:biLevel thresh="75000"/>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rcRect l="8189" r="6808"/>
          <a:stretch/>
        </p:blipFill>
        <p:spPr bwMode="auto">
          <a:xfrm>
            <a:off x="2428784" y="1160748"/>
            <a:ext cx="4320480" cy="4536504"/>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835696" y="5805263"/>
            <a:ext cx="6408712" cy="517065"/>
          </a:xfrm>
          <a:prstGeom prst="rect">
            <a:avLst/>
          </a:prstGeom>
        </p:spPr>
        <p:txBody>
          <a:bodyPr wrap="square">
            <a:spAutoFit/>
          </a:bodyPr>
          <a:lstStyle/>
          <a:p>
            <a:pPr marL="889000" algn="ctr">
              <a:lnSpc>
                <a:spcPct val="115000"/>
              </a:lnSpc>
              <a:tabLst>
                <a:tab pos="-635" algn="l"/>
              </a:tabLst>
            </a:pPr>
            <a:r>
              <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a:t>
            </a:r>
            <a:r>
              <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التوزيع الفعلي للقوى </a:t>
            </a:r>
            <a:r>
              <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a:t>
            </a:r>
            <a:r>
              <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تخطيطات القوى</a:t>
            </a:r>
            <a:endPar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92773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إنهيار الشد والقص للفتحة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l="10282" t="3618" r="10134" b="7701"/>
          <a:stretch/>
        </p:blipFill>
        <p:spPr bwMode="auto">
          <a:xfrm>
            <a:off x="1835697" y="1124744"/>
            <a:ext cx="5832648" cy="5256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174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327" y="620688"/>
            <a:ext cx="7416824"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الخلاصة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79335" y="1495610"/>
            <a:ext cx="7272808" cy="4178067"/>
          </a:xfrm>
          <a:prstGeom prst="rect">
            <a:avLst/>
          </a:prstGeom>
        </p:spPr>
        <p:txBody>
          <a:bodyPr wrap="square">
            <a:spAutoFit/>
          </a:bodyPr>
          <a:lstStyle/>
          <a:p>
            <a:pPr algn="just">
              <a:lnSpc>
                <a:spcPct val="150000"/>
              </a:lnSpc>
            </a:pP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إن </a:t>
            </a:r>
            <a:r>
              <a:rPr lang="ar-EG" sz="3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التحليلات التي أجريت على أجزاء الوصلة المفصلية ومعادلات إختبارات التحمل التي تم حسابها لتقدير الأبعاد لكل جزء من أجزاء الوصلة يمكن إعتبارها نموذجا قابل للتطبيق على كل أجزاء عناصر الآلات الاخري بنفس الكيفية</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488588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الرافعة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03648" y="1124744"/>
            <a:ext cx="7272808" cy="5201424"/>
          </a:xfrm>
          <a:prstGeom prst="rect">
            <a:avLst/>
          </a:prstGeom>
        </p:spPr>
        <p:txBody>
          <a:bodyPr wrap="square">
            <a:spAutoFit/>
          </a:bodyPr>
          <a:lstStyle/>
          <a:p>
            <a:pPr algn="just">
              <a:lnSpc>
                <a:spcPct val="150000"/>
              </a:lnSpc>
            </a:pP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الرافعة عبارة عن آلية ميكانيكية على شكل قضيب صلب  </a:t>
            </a:r>
            <a:r>
              <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Rigid Bar </a:t>
            </a: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لها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محور </a:t>
            </a: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إرتكاز</a:t>
            </a:r>
            <a:r>
              <a:rPr lang="en-US"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Fulcrum </a:t>
            </a: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لكي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ينقل القوة أو يضاعفها والشكل التالي يوضح الأبعاد الهندسية للرافعة وفيه نجد أن </a:t>
            </a:r>
            <a:r>
              <a:rPr lang="en-US"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(F</a:t>
            </a:r>
            <a:r>
              <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هي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القوة</a:t>
            </a:r>
            <a:r>
              <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Force (Load)  </a:t>
            </a: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المنتجة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بواسطة الرافعة وأن </a:t>
            </a:r>
            <a:r>
              <a:rPr lang="en-US"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a:t>
            </a:r>
            <a:r>
              <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هو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الجهد </a:t>
            </a:r>
            <a:r>
              <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Effort </a:t>
            </a: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الذي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ينتج القوة والمسافة العمودية لخط عمل أيا من القوتين بالنسبة لمحور الإرتكاز يطلق عليه ذراع الرافعة </a:t>
            </a:r>
            <a:r>
              <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Lever </a:t>
            </a:r>
            <a:r>
              <a:rPr lang="en-US"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Arm</a:t>
            </a:r>
            <a:endPar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61867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الأبعاد الهندسية للرافعة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5" name="Picture 4"/>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l="5743" t="6422" r="4054" b="4587"/>
          <a:stretch/>
        </p:blipFill>
        <p:spPr bwMode="auto">
          <a:xfrm>
            <a:off x="1475656" y="1196752"/>
            <a:ext cx="6876774" cy="3096344"/>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408911" y="5085184"/>
            <a:ext cx="7272808" cy="1384995"/>
          </a:xfrm>
          <a:prstGeom prst="rect">
            <a:avLst/>
          </a:prstGeom>
        </p:spPr>
        <p:txBody>
          <a:bodyPr wrap="square">
            <a:spAutoFit/>
          </a:bodyPr>
          <a:lstStyle/>
          <a:p>
            <a:pPr algn="just"/>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يطلق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على النسبة بين الحمل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والجهد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(F/P)</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العائد الميكانيكي </a:t>
            </a:r>
            <a:r>
              <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Mechanical Advantage </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للرافعة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بينما يطلق على النسبة بين ذراع الجهد وذراع الحمل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en-US" sz="2800" i="1" dirty="0" smtClean="0">
                <a:latin typeface="Times New Roman" panose="02020603050405020304" pitchFamily="18" charset="0"/>
                <a:cs typeface="Times New Roman" panose="02020603050405020304" pitchFamily="18" charset="0"/>
              </a:rPr>
              <a:t>l</a:t>
            </a:r>
            <a:r>
              <a:rPr lang="en-US" sz="2800" i="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l</a:t>
            </a:r>
            <a:r>
              <a:rPr lang="en-US" sz="2800" i="1" baseline="-25000" dirty="0" smtClean="0">
                <a:latin typeface="Times New Roman" panose="02020603050405020304" pitchFamily="18" charset="0"/>
                <a:cs typeface="Times New Roman" panose="02020603050405020304" pitchFamily="18" charset="0"/>
              </a:rPr>
              <a:t>2</a:t>
            </a:r>
            <a:r>
              <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التأثير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الفعال </a:t>
            </a:r>
            <a:r>
              <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Leverage </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للرافعة</a:t>
            </a:r>
            <a:endPar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7" name="Picture 6"/>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l="25585" t="19131" r="42293" b="16522"/>
          <a:stretch/>
        </p:blipFill>
        <p:spPr bwMode="auto">
          <a:xfrm>
            <a:off x="3491880" y="3933056"/>
            <a:ext cx="2880320" cy="1008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0169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أنواع الروافع</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5" name="Picture 4"/>
          <p:cNvPicPr/>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19672" y="1196752"/>
            <a:ext cx="6336704" cy="5184576"/>
          </a:xfrm>
          <a:prstGeom prst="rect">
            <a:avLst/>
          </a:prstGeom>
        </p:spPr>
      </p:pic>
    </p:spTree>
    <p:extLst>
      <p:ext uri="{BB962C8B-B14F-4D97-AF65-F5344CB8AC3E}">
        <p14:creationId xmlns:p14="http://schemas.microsoft.com/office/powerpoint/2010/main" val="390439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خطوات تصميم الرافعة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03648" y="1124744"/>
            <a:ext cx="7272808" cy="5016758"/>
          </a:xfrm>
          <a:prstGeom prst="rect">
            <a:avLst/>
          </a:prstGeom>
        </p:spPr>
        <p:txBody>
          <a:bodyPr wrap="square">
            <a:spAutoFit/>
          </a:bodyPr>
          <a:lstStyle/>
          <a:p>
            <a:pPr algn="just">
              <a:lnSpc>
                <a:spcPct val="200000"/>
              </a:lnSpc>
            </a:pP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إن تصميم الروافع عند مقارنته بالأنواع الأخرى من أجزاء الآلات الأخرى  يعتبر سهلا حيث يتم فيها تقدير طول الرافعة بناءا على التأثير الفعال لكلا من الحمل والجهد ثم يتم تصميم القطاع العرضي على أساس إجهادات الإنحناء. والخطوات التالية تستخدم كإجراء تصميمي للرافعة.</a:t>
            </a:r>
            <a:endPar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56761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الوصلة المفصلية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03648" y="1124744"/>
            <a:ext cx="7272808" cy="5262979"/>
          </a:xfrm>
          <a:prstGeom prst="rect">
            <a:avLst/>
          </a:prstGeom>
        </p:spPr>
        <p:txBody>
          <a:bodyPr wrap="square">
            <a:spAutoFit/>
          </a:bodyPr>
          <a:lstStyle/>
          <a:p>
            <a:pPr algn="just">
              <a:lnSpc>
                <a:spcPct val="150000"/>
              </a:lnSpc>
            </a:pP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الوصلة المفصلية هي آلية ميكانيكية تستخدم لتوصيل ذراعين تكون محاورهما متطابقة أو متقاطعة لكنهما في نفس المستوى أي أنها تستخدم في نقل قوة شد محورية بين ذراعين أو أكثر. والتصميم الهندسي للوصلة يسمح بوجود حركة زاوية محدودة بين الذراعين حول محور بنز الوصلة. ومن محددات إستخدامها أنها غير مناسبة في حالة الأعمدة الدورانية التي تنقل </a:t>
            </a: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عزما.</a:t>
            </a:r>
            <a:endPar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4920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fontScale="90000"/>
          </a:bodyPr>
          <a:lstStyle/>
          <a:p>
            <a:pPr marL="182880" algn="ctr"/>
            <a:r>
              <a:rPr lang="ar-EG" sz="40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الأولي: تحليل القوى </a:t>
            </a:r>
            <a:r>
              <a:rPr lang="en-US" sz="40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Forces Analysis</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139" t="7337"/>
          <a:stretch/>
        </p:blipFill>
        <p:spPr bwMode="auto">
          <a:xfrm>
            <a:off x="1547664" y="1395180"/>
            <a:ext cx="6912768" cy="396044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187624" y="5379110"/>
            <a:ext cx="7632848" cy="587853"/>
          </a:xfrm>
          <a:prstGeom prst="rect">
            <a:avLst/>
          </a:prstGeom>
        </p:spPr>
        <p:txBody>
          <a:bodyPr wrap="square">
            <a:spAutoFit/>
          </a:bodyPr>
          <a:lstStyle/>
          <a:p>
            <a:pPr marL="678180" algn="just">
              <a:lnSpc>
                <a:spcPct val="115000"/>
              </a:lnSpc>
            </a:pPr>
            <a:r>
              <a:rPr lang="ar-EG" sz="2800" b="1" dirty="0" smtClean="0">
                <a:effectLst>
                  <a:outerShdw blurRad="38100" dist="38100" dir="2700000" algn="tl">
                    <a:srgbClr val="000000">
                      <a:alpha val="43137"/>
                    </a:srgbClr>
                  </a:outerShdw>
                </a:effectLst>
                <a:latin typeface="Calibri"/>
                <a:ea typeface="Calibri"/>
                <a:cs typeface="Sakkal Majalla"/>
              </a:rPr>
              <a:t>تخطيط </a:t>
            </a:r>
            <a:r>
              <a:rPr lang="ar-EG" sz="2800" b="1" dirty="0">
                <a:effectLst>
                  <a:outerShdw blurRad="38100" dist="38100" dir="2700000" algn="tl">
                    <a:srgbClr val="000000">
                      <a:alpha val="43137"/>
                    </a:srgbClr>
                  </a:outerShdw>
                </a:effectLst>
                <a:latin typeface="Calibri"/>
                <a:ea typeface="Calibri"/>
                <a:cs typeface="Sakkal Majalla"/>
              </a:rPr>
              <a:t>الجسم الحر للقوى التي تؤثر على رافعة من النوع الأول</a:t>
            </a:r>
            <a:endParaRPr lang="en-US" dirty="0">
              <a:effectLst>
                <a:outerShdw blurRad="38100" dist="38100" dir="2700000" algn="tl">
                  <a:srgbClr val="000000">
                    <a:alpha val="43137"/>
                  </a:srgbClr>
                </a:outerShdw>
              </a:effectLst>
              <a:latin typeface="Calibri"/>
              <a:ea typeface="Calibri"/>
              <a:cs typeface="Arial"/>
            </a:endParaRPr>
          </a:p>
        </p:txBody>
      </p:sp>
    </p:spTree>
    <p:extLst>
      <p:ext uri="{BB962C8B-B14F-4D97-AF65-F5344CB8AC3E}">
        <p14:creationId xmlns:p14="http://schemas.microsoft.com/office/powerpoint/2010/main" val="342413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8205" y="2219977"/>
            <a:ext cx="7632848" cy="587853"/>
          </a:xfrm>
          <a:prstGeom prst="rect">
            <a:avLst/>
          </a:prstGeom>
        </p:spPr>
        <p:txBody>
          <a:bodyPr wrap="square">
            <a:spAutoFit/>
          </a:bodyPr>
          <a:lstStyle/>
          <a:p>
            <a:pPr marL="678180" algn="just">
              <a:lnSpc>
                <a:spcPct val="115000"/>
              </a:lnSpc>
            </a:pPr>
            <a:r>
              <a:rPr lang="ar-EG" sz="2800" b="1" dirty="0" smtClean="0">
                <a:effectLst>
                  <a:outerShdw blurRad="38100" dist="38100" dir="2700000" algn="tl">
                    <a:srgbClr val="000000">
                      <a:alpha val="43137"/>
                    </a:srgbClr>
                  </a:outerShdw>
                </a:effectLst>
                <a:latin typeface="Calibri"/>
                <a:ea typeface="Calibri"/>
                <a:cs typeface="Sakkal Majalla"/>
              </a:rPr>
              <a:t>تخطيط </a:t>
            </a:r>
            <a:r>
              <a:rPr lang="ar-EG" sz="2800" b="1" dirty="0">
                <a:effectLst>
                  <a:outerShdw blurRad="38100" dist="38100" dir="2700000" algn="tl">
                    <a:srgbClr val="000000">
                      <a:alpha val="43137"/>
                    </a:srgbClr>
                  </a:outerShdw>
                </a:effectLst>
                <a:latin typeface="Calibri"/>
                <a:ea typeface="Calibri"/>
                <a:cs typeface="Sakkal Majalla"/>
              </a:rPr>
              <a:t>الجسم الحر للقوى التي تؤثر على رافعة من النوع </a:t>
            </a:r>
            <a:r>
              <a:rPr lang="ar-EG" sz="2800" b="1" dirty="0" smtClean="0">
                <a:effectLst>
                  <a:outerShdw blurRad="38100" dist="38100" dir="2700000" algn="tl">
                    <a:srgbClr val="000000">
                      <a:alpha val="43137"/>
                    </a:srgbClr>
                  </a:outerShdw>
                </a:effectLst>
                <a:latin typeface="Calibri"/>
                <a:ea typeface="Calibri"/>
                <a:cs typeface="Sakkal Majalla"/>
              </a:rPr>
              <a:t>الثاني</a:t>
            </a:r>
            <a:endParaRPr lang="en-US" dirty="0">
              <a:effectLst>
                <a:outerShdw blurRad="38100" dist="38100" dir="2700000" algn="tl">
                  <a:srgbClr val="000000">
                    <a:alpha val="43137"/>
                  </a:srgbClr>
                </a:outerShdw>
              </a:effectLst>
              <a:latin typeface="Calibri"/>
              <a:ea typeface="Calibri"/>
              <a:cs typeface="Arial"/>
            </a:endParaRPr>
          </a:p>
        </p:txBody>
      </p:sp>
      <p:pic>
        <p:nvPicPr>
          <p:cNvPr id="5" name="Picture 4"/>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2832" t="18995" r="3486"/>
          <a:stretch/>
        </p:blipFill>
        <p:spPr bwMode="auto">
          <a:xfrm>
            <a:off x="1304528" y="548680"/>
            <a:ext cx="6804756" cy="1656184"/>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t="3865" r="1573"/>
          <a:stretch/>
        </p:blipFill>
        <p:spPr bwMode="auto">
          <a:xfrm>
            <a:off x="1960204" y="2919994"/>
            <a:ext cx="5832648" cy="252523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270605" y="5296258"/>
            <a:ext cx="7632848" cy="1083374"/>
          </a:xfrm>
          <a:prstGeom prst="rect">
            <a:avLst/>
          </a:prstGeom>
        </p:spPr>
        <p:txBody>
          <a:bodyPr wrap="square">
            <a:spAutoFit/>
          </a:bodyPr>
          <a:lstStyle/>
          <a:p>
            <a:pPr marL="678180" algn="ctr">
              <a:lnSpc>
                <a:spcPct val="115000"/>
              </a:lnSpc>
            </a:pPr>
            <a:r>
              <a:rPr lang="ar-EG" sz="2800" b="1" dirty="0" smtClean="0">
                <a:effectLst>
                  <a:outerShdw blurRad="38100" dist="38100" dir="2700000" algn="tl">
                    <a:srgbClr val="000000">
                      <a:alpha val="43137"/>
                    </a:srgbClr>
                  </a:outerShdw>
                </a:effectLst>
                <a:latin typeface="Calibri"/>
                <a:ea typeface="Calibri"/>
                <a:cs typeface="Sakkal Majalla"/>
              </a:rPr>
              <a:t>تخطيط </a:t>
            </a:r>
            <a:r>
              <a:rPr lang="ar-EG" sz="2800" b="1" dirty="0">
                <a:effectLst>
                  <a:outerShdw blurRad="38100" dist="38100" dir="2700000" algn="tl">
                    <a:srgbClr val="000000">
                      <a:alpha val="43137"/>
                    </a:srgbClr>
                  </a:outerShdw>
                </a:effectLst>
                <a:latin typeface="Calibri"/>
                <a:ea typeface="Calibri"/>
                <a:cs typeface="Sakkal Majalla"/>
              </a:rPr>
              <a:t>الجسم الحر للقوى التي تؤثر على رافعة من النوع الأول ذات خطوط عمل مائلة  للقوى </a:t>
            </a:r>
            <a:endParaRPr lang="en-US" sz="2800" b="1" dirty="0">
              <a:effectLst>
                <a:outerShdw blurRad="38100" dist="38100" dir="2700000" algn="tl">
                  <a:srgbClr val="000000">
                    <a:alpha val="43137"/>
                  </a:srgbClr>
                </a:outerShdw>
              </a:effectLst>
              <a:latin typeface="Calibri"/>
              <a:ea typeface="Calibri"/>
              <a:cs typeface="Sakkal Majalla"/>
            </a:endParaRPr>
          </a:p>
        </p:txBody>
      </p:sp>
    </p:spTree>
    <p:extLst>
      <p:ext uri="{BB962C8B-B14F-4D97-AF65-F5344CB8AC3E}">
        <p14:creationId xmlns:p14="http://schemas.microsoft.com/office/powerpoint/2010/main" val="3464883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920880" cy="864096"/>
          </a:xfrm>
        </p:spPr>
        <p:txBody>
          <a:bodyPr>
            <a:normAutofit/>
          </a:bodyPr>
          <a:lstStyle/>
          <a:p>
            <a:pPr marL="182880" algn="ctr"/>
            <a:r>
              <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الثانية: تصميم ذراع الرافعة </a:t>
            </a:r>
            <a:r>
              <a:rPr lang="en-US"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Design of Lever Arm</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331640" y="1268760"/>
            <a:ext cx="7056784" cy="2569934"/>
          </a:xfrm>
          <a:prstGeom prst="rect">
            <a:avLst/>
          </a:prstGeom>
        </p:spPr>
        <p:txBody>
          <a:bodyPr wrap="square">
            <a:spAutoFit/>
          </a:bodyPr>
          <a:lstStyle/>
          <a:p>
            <a:pPr algn="just">
              <a:lnSpc>
                <a:spcPct val="115000"/>
              </a:lnSpc>
            </a:pPr>
            <a:r>
              <a:rPr lang="ar-EG" sz="2800" b="1" dirty="0">
                <a:effectLst>
                  <a:outerShdw blurRad="38100" dist="38100" dir="2700000" algn="tl">
                    <a:srgbClr val="000000">
                      <a:alpha val="43137"/>
                    </a:srgbClr>
                  </a:outerShdw>
                </a:effectLst>
                <a:latin typeface="Calibri"/>
                <a:ea typeface="Calibri"/>
                <a:cs typeface="Sakkal Majalla"/>
              </a:rPr>
              <a:t>بعد تقدير القوى المؤثرة على الرافعة يلي ذلك تقدير أبعاد القطاع العرضي. الروافع بشكل عام القطاعات العرضية لها معرضة لعزوم إنحناء والشكل التالي يوضح ذراعين لرافعة وفيه نجد أن عزم الإنحناء يكون أكبر مايمكن عند الرأس لكن قيمته تساوي صفر عند نقطة التأثير لكلا من الحمل والجهد.</a:t>
            </a:r>
            <a:endParaRPr lang="en-US" dirty="0">
              <a:effectLst>
                <a:outerShdw blurRad="38100" dist="38100" dir="2700000" algn="tl">
                  <a:srgbClr val="000000">
                    <a:alpha val="43137"/>
                  </a:srgbClr>
                </a:outerShdw>
              </a:effectLst>
              <a:latin typeface="Calibri"/>
              <a:ea typeface="Calibri"/>
              <a:cs typeface="Arial"/>
            </a:endParaRPr>
          </a:p>
        </p:txBody>
      </p:sp>
      <p:pic>
        <p:nvPicPr>
          <p:cNvPr id="5" name="Picture 4"/>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3333" t="15829" r="2174" b="2964"/>
          <a:stretch/>
        </p:blipFill>
        <p:spPr bwMode="auto">
          <a:xfrm>
            <a:off x="1475656" y="3996542"/>
            <a:ext cx="6408712" cy="2327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5282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تخطيط عزم الإنحناء عند القطاع </a:t>
            </a:r>
            <a:r>
              <a:rPr lang="en-US"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(X-X</a:t>
            </a:r>
            <a:r>
              <a:rPr lang="en-US" sz="40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5" name="Picture 4"/>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t="17460" b="7319"/>
          <a:stretch/>
        </p:blipFill>
        <p:spPr bwMode="auto">
          <a:xfrm>
            <a:off x="1115616" y="2564904"/>
            <a:ext cx="4536504" cy="2520281"/>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l="7414" t="10138" r="4542" b="3226"/>
          <a:stretch/>
        </p:blipFill>
        <p:spPr bwMode="auto">
          <a:xfrm>
            <a:off x="5724128" y="1844824"/>
            <a:ext cx="3096344" cy="4032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1548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920880" cy="864096"/>
          </a:xfrm>
        </p:spPr>
        <p:txBody>
          <a:bodyPr>
            <a:normAutofit fontScale="90000"/>
          </a:bodyPr>
          <a:lstStyle/>
          <a:p>
            <a:pPr marL="182880" algn="ctr"/>
            <a:r>
              <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الثالثة: تصميم بنز محور الإرتكاز </a:t>
            </a:r>
            <a:r>
              <a:rPr lang="en-US"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Design of Fulcrum Pin</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6" name="Picture 5"/>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l="16294" r="8307"/>
          <a:stretch/>
        </p:blipFill>
        <p:spPr bwMode="auto">
          <a:xfrm>
            <a:off x="2627784" y="1484783"/>
            <a:ext cx="2880320" cy="50405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7286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920880" cy="864096"/>
          </a:xfrm>
        </p:spPr>
        <p:txBody>
          <a:bodyPr>
            <a:normAutofit/>
          </a:bodyPr>
          <a:lstStyle/>
          <a:p>
            <a:pPr marL="182880" algn="ctr"/>
            <a:r>
              <a:rPr lang="ar-EG" sz="32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الفرق بين ضغط التحميل وإجهاد السحق</a:t>
            </a:r>
            <a:endParaRPr lang="ar-EG" sz="28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475656" y="1966923"/>
            <a:ext cx="7056784" cy="4524315"/>
          </a:xfrm>
          <a:prstGeom prst="rect">
            <a:avLst/>
          </a:prstGeom>
        </p:spPr>
        <p:txBody>
          <a:bodyPr wrap="square">
            <a:spAutoFit/>
          </a:bodyPr>
          <a:lstStyle/>
          <a:p>
            <a:pPr algn="just">
              <a:lnSpc>
                <a:spcPct val="150000"/>
              </a:lnSpc>
            </a:pPr>
            <a:r>
              <a:rPr lang="ar-EG" sz="2000" b="1" dirty="0" smtClean="0">
                <a:effectLst>
                  <a:outerShdw blurRad="38100" dist="38100" dir="2700000" algn="tl">
                    <a:srgbClr val="000000">
                      <a:alpha val="43137"/>
                    </a:srgbClr>
                  </a:outerShdw>
                </a:effectLst>
                <a:latin typeface="Calibri"/>
                <a:ea typeface="Calibri"/>
                <a:cs typeface="Sakkal Majalla"/>
              </a:rPr>
              <a:t>بالرغم </a:t>
            </a:r>
            <a:r>
              <a:rPr lang="ar-EG" sz="2000" b="1" dirty="0">
                <a:effectLst>
                  <a:outerShdw blurRad="38100" dist="38100" dir="2700000" algn="tl">
                    <a:srgbClr val="000000">
                      <a:alpha val="43137"/>
                    </a:srgbClr>
                  </a:outerShdw>
                </a:effectLst>
                <a:latin typeface="Calibri"/>
                <a:ea typeface="Calibri"/>
                <a:cs typeface="Sakkal Majalla"/>
              </a:rPr>
              <a:t>من </a:t>
            </a:r>
            <a:r>
              <a:rPr lang="ar-EG" sz="2400" b="1" dirty="0">
                <a:effectLst>
                  <a:outerShdw blurRad="38100" dist="38100" dir="2700000" algn="tl">
                    <a:srgbClr val="000000">
                      <a:alpha val="43137"/>
                    </a:srgbClr>
                  </a:outerShdw>
                </a:effectLst>
                <a:latin typeface="Calibri"/>
                <a:ea typeface="Calibri"/>
                <a:cs typeface="Sakkal Majalla"/>
              </a:rPr>
              <a:t>التشابه بين المعادلتين </a:t>
            </a:r>
            <a:r>
              <a:rPr lang="en-US" sz="2400" b="1" dirty="0" smtClean="0">
                <a:effectLst>
                  <a:outerShdw blurRad="38100" dist="38100" dir="2700000" algn="tl">
                    <a:srgbClr val="000000">
                      <a:alpha val="43137"/>
                    </a:srgbClr>
                  </a:outerShdw>
                </a:effectLst>
                <a:latin typeface="Calibri"/>
                <a:ea typeface="Calibri"/>
                <a:cs typeface="Sakkal Majalla"/>
              </a:rPr>
              <a:t>(a</a:t>
            </a:r>
            <a:r>
              <a:rPr lang="en-US" sz="2400" b="1" dirty="0">
                <a:effectLst>
                  <a:outerShdw blurRad="38100" dist="38100" dir="2700000" algn="tl">
                    <a:srgbClr val="000000">
                      <a:alpha val="43137"/>
                    </a:srgbClr>
                  </a:outerShdw>
                </a:effectLst>
                <a:latin typeface="Calibri"/>
                <a:ea typeface="Calibri"/>
                <a:cs typeface="Sakkal Majalla"/>
              </a:rPr>
              <a:t>) and (b) </a:t>
            </a:r>
            <a:r>
              <a:rPr lang="ar-EG" sz="2400" b="1" dirty="0" smtClean="0">
                <a:effectLst>
                  <a:outerShdw blurRad="38100" dist="38100" dir="2700000" algn="tl">
                    <a:srgbClr val="000000">
                      <a:alpha val="43137"/>
                    </a:srgbClr>
                  </a:outerShdw>
                </a:effectLst>
                <a:latin typeface="Calibri"/>
                <a:ea typeface="Calibri"/>
                <a:cs typeface="Sakkal Majalla"/>
              </a:rPr>
              <a:t> في </a:t>
            </a:r>
            <a:r>
              <a:rPr lang="ar-EG" sz="2400" b="1" dirty="0">
                <a:effectLst>
                  <a:outerShdw blurRad="38100" dist="38100" dir="2700000" algn="tl">
                    <a:srgbClr val="000000">
                      <a:alpha val="43137"/>
                    </a:srgbClr>
                  </a:outerShdw>
                </a:effectLst>
                <a:latin typeface="Calibri"/>
                <a:ea typeface="Calibri"/>
                <a:cs typeface="Sakkal Majalla"/>
              </a:rPr>
              <a:t>صياغتهما إلا أنه يوجد </a:t>
            </a:r>
            <a:r>
              <a:rPr lang="ar-EG" sz="2400" b="1" dirty="0" smtClean="0">
                <a:effectLst>
                  <a:outerShdw blurRad="38100" dist="38100" dir="2700000" algn="tl">
                    <a:srgbClr val="000000">
                      <a:alpha val="43137"/>
                    </a:srgbClr>
                  </a:outerShdw>
                </a:effectLst>
                <a:latin typeface="Calibri"/>
                <a:ea typeface="Calibri"/>
                <a:cs typeface="Sakkal Majalla"/>
              </a:rPr>
              <a:t>فرق بينهما </a:t>
            </a:r>
            <a:r>
              <a:rPr lang="ar-EG" sz="2400" b="1" dirty="0">
                <a:effectLst>
                  <a:outerShdw blurRad="38100" dist="38100" dir="2700000" algn="tl">
                    <a:srgbClr val="000000">
                      <a:alpha val="43137"/>
                    </a:srgbClr>
                  </a:outerShdw>
                </a:effectLst>
                <a:latin typeface="Calibri"/>
                <a:ea typeface="Calibri"/>
                <a:cs typeface="Sakkal Majalla"/>
              </a:rPr>
              <a:t>من ناحية الأثر الذي يحدثه كلا من ضغط التحميل وإجهاد السحق حيث وجد أن الضغط المحوري يستخدم في حالة وجود حركة نسبية بين السطحين المتحركين مثل الحركة بين البنز والبطانة المعدنية كما في حالة الروافع ، بينما يستخدم إجهاد السحق في حالة عدم وجود حركة نسبية بين الأسطح المتحركة كما في الوصلة المفصلية</a:t>
            </a:r>
            <a:r>
              <a:rPr lang="ar-EG" sz="2400" b="1" dirty="0" smtClean="0">
                <a:effectLst>
                  <a:outerShdw blurRad="38100" dist="38100" dir="2700000" algn="tl">
                    <a:srgbClr val="000000">
                      <a:alpha val="43137"/>
                    </a:srgbClr>
                  </a:outerShdw>
                </a:effectLst>
                <a:latin typeface="Calibri"/>
                <a:ea typeface="Calibri"/>
                <a:cs typeface="Sakkal Majalla"/>
              </a:rPr>
              <a:t>. </a:t>
            </a:r>
            <a:r>
              <a:rPr lang="ar-EG" sz="2400" b="1" dirty="0">
                <a:effectLst>
                  <a:outerShdw blurRad="38100" dist="38100" dir="2700000" algn="tl">
                    <a:srgbClr val="000000">
                      <a:alpha val="43137"/>
                    </a:srgbClr>
                  </a:outerShdw>
                </a:effectLst>
                <a:latin typeface="Calibri"/>
                <a:ea typeface="Calibri"/>
                <a:cs typeface="Sakkal Majalla"/>
              </a:rPr>
              <a:t>بالإضافة إلى أن القيمة العددية للضغط المحوري لاتزيد عن </a:t>
            </a:r>
            <a:r>
              <a:rPr lang="en-US" sz="2400" b="1" dirty="0" smtClean="0">
                <a:effectLst>
                  <a:outerShdw blurRad="38100" dist="38100" dir="2700000" algn="tl">
                    <a:srgbClr val="000000">
                      <a:alpha val="43137"/>
                    </a:srgbClr>
                  </a:outerShdw>
                </a:effectLst>
                <a:latin typeface="Calibri"/>
                <a:ea typeface="Calibri"/>
                <a:cs typeface="Sakkal Majalla"/>
              </a:rPr>
              <a:t>10 N/mm</a:t>
            </a:r>
            <a:r>
              <a:rPr lang="en-US" sz="2400" b="1" baseline="30000" dirty="0" smtClean="0">
                <a:effectLst>
                  <a:outerShdw blurRad="38100" dist="38100" dir="2700000" algn="tl">
                    <a:srgbClr val="000000">
                      <a:alpha val="43137"/>
                    </a:srgbClr>
                  </a:outerShdw>
                </a:effectLst>
                <a:latin typeface="Calibri"/>
                <a:ea typeface="Calibri"/>
                <a:cs typeface="Sakkal Majalla"/>
              </a:rPr>
              <a:t>2</a:t>
            </a:r>
            <a:r>
              <a:rPr lang="en-US" sz="2400" b="1" dirty="0" smtClean="0">
                <a:effectLst>
                  <a:outerShdw blurRad="38100" dist="38100" dir="2700000" algn="tl">
                    <a:srgbClr val="000000">
                      <a:alpha val="43137"/>
                    </a:srgbClr>
                  </a:outerShdw>
                </a:effectLst>
                <a:latin typeface="Calibri"/>
                <a:ea typeface="Calibri"/>
                <a:cs typeface="Sakkal Majalla"/>
              </a:rPr>
              <a:t> </a:t>
            </a:r>
            <a:r>
              <a:rPr lang="ar-EG" sz="2400" b="1" dirty="0" smtClean="0">
                <a:effectLst>
                  <a:outerShdw blurRad="38100" dist="38100" dir="2700000" algn="tl">
                    <a:srgbClr val="000000">
                      <a:alpha val="43137"/>
                    </a:srgbClr>
                  </a:outerShdw>
                </a:effectLst>
                <a:latin typeface="Calibri"/>
                <a:ea typeface="Calibri"/>
                <a:cs typeface="Sakkal Majalla"/>
              </a:rPr>
              <a:t> مقارنة </a:t>
            </a:r>
            <a:r>
              <a:rPr lang="ar-EG" sz="2400" b="1" dirty="0">
                <a:effectLst>
                  <a:outerShdw blurRad="38100" dist="38100" dir="2700000" algn="tl">
                    <a:srgbClr val="000000">
                      <a:alpha val="43137"/>
                    </a:srgbClr>
                  </a:outerShdw>
                </a:effectLst>
                <a:latin typeface="Calibri"/>
                <a:ea typeface="Calibri"/>
                <a:cs typeface="Sakkal Majalla"/>
              </a:rPr>
              <a:t>بإجهاد السحق الذي يصل إلى </a:t>
            </a:r>
            <a:r>
              <a:rPr lang="en-US" sz="2400" b="1" dirty="0" smtClean="0">
                <a:effectLst>
                  <a:outerShdw blurRad="38100" dist="38100" dir="2700000" algn="tl">
                    <a:srgbClr val="000000">
                      <a:alpha val="43137"/>
                    </a:srgbClr>
                  </a:outerShdw>
                </a:effectLst>
                <a:latin typeface="Calibri"/>
                <a:ea typeface="Calibri"/>
                <a:cs typeface="Sakkal Majalla"/>
              </a:rPr>
              <a:t> 150 N/mm</a:t>
            </a:r>
            <a:r>
              <a:rPr lang="en-US" sz="2400" b="1" baseline="30000" dirty="0" smtClean="0">
                <a:effectLst>
                  <a:outerShdw blurRad="38100" dist="38100" dir="2700000" algn="tl">
                    <a:srgbClr val="000000">
                      <a:alpha val="43137"/>
                    </a:srgbClr>
                  </a:outerShdw>
                </a:effectLst>
                <a:latin typeface="Calibri"/>
                <a:ea typeface="Calibri"/>
                <a:cs typeface="Sakkal Majalla"/>
              </a:rPr>
              <a:t>2</a:t>
            </a:r>
            <a:endParaRPr lang="en-US" sz="1400" dirty="0">
              <a:effectLst>
                <a:outerShdw blurRad="38100" dist="38100" dir="2700000" algn="tl">
                  <a:srgbClr val="000000">
                    <a:alpha val="43137"/>
                  </a:srgbClr>
                </a:outerShdw>
              </a:effectLst>
              <a:latin typeface="Calibri"/>
              <a:ea typeface="Calibri"/>
              <a:cs typeface="Arial"/>
            </a:endParaRPr>
          </a:p>
        </p:txBody>
      </p:sp>
      <p:pic>
        <p:nvPicPr>
          <p:cNvPr id="6" name="Picture 5"/>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5920" t="10000" b="9976"/>
          <a:stretch/>
        </p:blipFill>
        <p:spPr bwMode="auto">
          <a:xfrm>
            <a:off x="1619672" y="1124744"/>
            <a:ext cx="3528392" cy="810122"/>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l="4298" t="52551" r="2431"/>
          <a:stretch/>
        </p:blipFill>
        <p:spPr bwMode="auto">
          <a:xfrm>
            <a:off x="5148064" y="1105459"/>
            <a:ext cx="3099865" cy="8486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1312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رافع الأحمال الميكانيكي</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03648" y="1124744"/>
            <a:ext cx="7272808" cy="5209118"/>
          </a:xfrm>
          <a:prstGeom prst="rect">
            <a:avLst/>
          </a:prstGeom>
        </p:spPr>
        <p:txBody>
          <a:bodyPr wrap="square">
            <a:spAutoFit/>
          </a:bodyPr>
          <a:lstStyle/>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رافع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الأحمال هو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عبارة عن جهاز محمول يتكون من آلية تحتوي على مسمار قلاووظ وصامولة ويستخدم في رفع وخفض الأحمال ويوجد منه أنواع عديدة لكن الأكثر إستخداما هما النوع الهيدروليكي والنوع الميكانيكي. فالنوع الهيدروليكي يتكون من إسطوانة ومكبس ويتم رفع وخفض الحمل عن طريق حركة ذراع الكبس ، أما النوع الميكانيكي فيمكن تشغيله يدويا أو بإستخدام مصدر للقدرة وبالرغم من أن جهاز رافع الأحمال بسيط ويستخدم على نطاق واسع فهو من الأجهزة التي تتعرض لكثير من المخاطر عند إستخدامها. </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72291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الأبعاد والأجزاء لرافع الأحمال الميكانيكي</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l="5397" t="2490" r="9895" b="1381"/>
          <a:stretch/>
        </p:blipFill>
        <p:spPr bwMode="auto">
          <a:xfrm>
            <a:off x="2995612" y="1268760"/>
            <a:ext cx="3152775" cy="52565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9821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خطوات التصميم لرافع الأحمال الميكانيكي</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03648" y="1124744"/>
            <a:ext cx="7272808" cy="5139869"/>
          </a:xfrm>
          <a:prstGeom prst="rect">
            <a:avLst/>
          </a:prstGeom>
        </p:spPr>
        <p:txBody>
          <a:bodyPr wrap="square">
            <a:spAutoFit/>
          </a:bodyPr>
          <a:lstStyle/>
          <a:p>
            <a:pPr algn="ctr">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(1): توصيف المشكلة </a:t>
            </a:r>
            <a:r>
              <a:rPr lang="en-US" sz="28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Problem Specification</a:t>
            </a:r>
            <a:endParaRPr lang="ar-EG" sz="2800"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lnSpc>
                <a:spcPct val="200000"/>
              </a:lnSpc>
            </a:pP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إذا كان المطلوب تصميم رافع أثقال لرفع عنصر من عناصر الآلات أثناء عمليات الإصلاح والصيانة في الورش بحيث يكون متعدد الأغراض وذو سعة تحميلية حوالي </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100 kN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عندما يكون إرتفاع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الحمل</a:t>
            </a:r>
            <a:r>
              <a:rPr lang="en-US"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0.5 m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ويجب كذلك تحديد نوع التشغيل للرافع هل سيكون يدوي أو بإستخدام مصدر قدرة؟.</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52384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332656"/>
            <a:ext cx="7704856" cy="2554545"/>
          </a:xfrm>
          <a:prstGeom prst="rect">
            <a:avLst/>
          </a:prstGeom>
        </p:spPr>
        <p:txBody>
          <a:bodyPr wrap="square">
            <a:spAutoFit/>
          </a:bodyPr>
          <a:lstStyle/>
          <a:p>
            <a:pPr algn="ctr">
              <a:lnSpc>
                <a:spcPct val="150000"/>
              </a:lnSpc>
            </a:pPr>
            <a:r>
              <a:rPr lang="ar-EG"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(2): إختيار المواد الهندسية </a:t>
            </a:r>
            <a:endParaRPr lang="ar-EG" sz="3200"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الرافع </a:t>
            </a:r>
            <a:r>
              <a:rPr lang="ar-EG"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يتكون من عدة أجزاء والخصائص الميكانيكية لكل جزء تختلف عن الخصائص الميكانيكية للأجزاء الأخرى لذلك فعند التصميم لابد من إختيار المادة المناسبة لكل جزء من أجزاء الرافع بشكل </a:t>
            </a: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فردي كما يوضحها الجدول التالي: </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6" name="Picture 5"/>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Effect>
                      <a14:colorTemperature colorTemp="8800"/>
                    </a14:imgEffect>
                    <a14:imgEffect>
                      <a14:saturation sat="0"/>
                    </a14:imgEffect>
                    <a14:imgEffect>
                      <a14:brightnessContrast bright="20000" contrast="-40000"/>
                    </a14:imgEffect>
                  </a14:imgLayer>
                </a14:imgProps>
              </a:ext>
            </a:extLst>
          </a:blip>
          <a:srcRect l="5246" t="4239" r="2787" b="2715"/>
          <a:stretch/>
        </p:blipFill>
        <p:spPr bwMode="auto">
          <a:xfrm>
            <a:off x="1403648" y="2887201"/>
            <a:ext cx="6984776" cy="37101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3458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إستخدامات الوصلة المفصلية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403648" y="1124744"/>
            <a:ext cx="7272808" cy="5262979"/>
          </a:xfrm>
          <a:prstGeom prst="rect">
            <a:avLst/>
          </a:prstGeom>
        </p:spPr>
        <p:txBody>
          <a:bodyPr wrap="square">
            <a:spAutoFit/>
          </a:bodyPr>
          <a:lstStyle/>
          <a:p>
            <a:pPr marL="914400" lvl="1" indent="-457200" algn="just">
              <a:lnSpc>
                <a:spcPct val="15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وصل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المعدات الزراعية خلف الجرارات من خلال قضيب الجر ونقاط الشبك.</a:t>
            </a:r>
          </a:p>
          <a:p>
            <a:pPr marL="914400" lvl="1" indent="-457200" algn="just">
              <a:lnSpc>
                <a:spcPct val="15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الوصل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مابين أذرع الربط في أسقف الجمالونات</a:t>
            </a:r>
          </a:p>
          <a:p>
            <a:pPr marL="914400" lvl="1" indent="-457200" algn="just">
              <a:lnSpc>
                <a:spcPct val="15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الوصل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مابين الروابط في الكباري المعلقة</a:t>
            </a:r>
          </a:p>
          <a:p>
            <a:pPr marL="914400" lvl="1" indent="-457200" algn="just">
              <a:lnSpc>
                <a:spcPct val="15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وصل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الحركة لآلية الصمامات في المحركات الترددية</a:t>
            </a:r>
          </a:p>
          <a:p>
            <a:pPr marL="914400" lvl="1" indent="-457200" algn="just">
              <a:lnSpc>
                <a:spcPct val="15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وصل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نقطة الإرتكاز في الروافع</a:t>
            </a:r>
          </a:p>
          <a:p>
            <a:pPr marL="914400" lvl="1" indent="-457200" algn="just">
              <a:lnSpc>
                <a:spcPct val="15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الوصل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مابين الروابط في جنازير </a:t>
            </a: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العجلات</a:t>
            </a:r>
            <a:endPar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49911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332656"/>
            <a:ext cx="7704856" cy="769441"/>
          </a:xfrm>
          <a:prstGeom prst="rect">
            <a:avLst/>
          </a:prstGeom>
        </p:spPr>
        <p:txBody>
          <a:bodyPr wrap="square">
            <a:spAutoFit/>
          </a:bodyPr>
          <a:lstStyle/>
          <a:p>
            <a:pPr algn="ctr">
              <a:lnSpc>
                <a:spcPct val="150000"/>
              </a:lnSpc>
            </a:pPr>
            <a:r>
              <a:rPr lang="ar-EG"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(3): إعتبارات عامة </a:t>
            </a:r>
            <a:r>
              <a:rPr lang="en-US"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General </a:t>
            </a:r>
            <a:r>
              <a:rPr lang="en-US" sz="3200"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Considerations</a:t>
            </a:r>
            <a:endParaRPr lang="ar-EG" sz="3200"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11721" t="8140" r="3118" b="14697"/>
          <a:stretch/>
        </p:blipFill>
        <p:spPr bwMode="auto">
          <a:xfrm>
            <a:off x="1367136" y="1302767"/>
            <a:ext cx="7525344" cy="371041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259632" y="5229200"/>
            <a:ext cx="7488832" cy="1040285"/>
          </a:xfrm>
          <a:prstGeom prst="rect">
            <a:avLst/>
          </a:prstGeom>
        </p:spPr>
        <p:txBody>
          <a:bodyPr wrap="square">
            <a:spAutoFit/>
          </a:bodyPr>
          <a:lstStyle/>
          <a:p>
            <a:pPr algn="ctr">
              <a:lnSpc>
                <a:spcPct val="110000"/>
              </a:lnSpc>
            </a:pPr>
            <a:r>
              <a:rPr lang="ar-EG" sz="2800" b="1" dirty="0" smtClean="0">
                <a:effectLst>
                  <a:outerShdw blurRad="38100" dist="38100" dir="2700000" algn="tl">
                    <a:srgbClr val="000000">
                      <a:alpha val="43137"/>
                    </a:srgbClr>
                  </a:outerShdw>
                </a:effectLst>
                <a:latin typeface="Calibri"/>
                <a:ea typeface="Calibri"/>
                <a:cs typeface="Sakkal Majalla"/>
              </a:rPr>
              <a:t>الأحمال </a:t>
            </a:r>
            <a:r>
              <a:rPr lang="ar-EG" sz="2800" b="1" dirty="0">
                <a:effectLst>
                  <a:outerShdw blurRad="38100" dist="38100" dir="2700000" algn="tl">
                    <a:srgbClr val="000000">
                      <a:alpha val="43137"/>
                    </a:srgbClr>
                  </a:outerShdw>
                </a:effectLst>
                <a:latin typeface="Calibri"/>
                <a:ea typeface="Calibri"/>
                <a:cs typeface="Sakkal Majalla"/>
              </a:rPr>
              <a:t>التي يتعرض لها مسمار الرافع [</a:t>
            </a:r>
            <a:r>
              <a:rPr lang="en-US" sz="2800" b="1" dirty="0">
                <a:effectLst>
                  <a:outerShdw blurRad="38100" dist="38100" dir="2700000" algn="tl">
                    <a:srgbClr val="000000">
                      <a:alpha val="43137"/>
                    </a:srgbClr>
                  </a:outerShdw>
                </a:effectLst>
                <a:latin typeface="Sakkal Majalla"/>
                <a:ea typeface="Calibri"/>
                <a:cs typeface="Arial"/>
              </a:rPr>
              <a:t>(</a:t>
            </a:r>
            <a:r>
              <a:rPr lang="en-US" sz="2400" b="1" dirty="0">
                <a:effectLst>
                  <a:outerShdw blurRad="38100" dist="38100" dir="2700000" algn="tl">
                    <a:srgbClr val="000000">
                      <a:alpha val="43137"/>
                    </a:srgbClr>
                  </a:outerShdw>
                </a:effectLst>
                <a:latin typeface="Times New Roman"/>
                <a:ea typeface="Calibri"/>
                <a:cs typeface="Arial"/>
              </a:rPr>
              <a:t>a</a:t>
            </a:r>
            <a:r>
              <a:rPr lang="en-US" sz="2800" b="1" dirty="0">
                <a:effectLst>
                  <a:outerShdw blurRad="38100" dist="38100" dir="2700000" algn="tl">
                    <a:srgbClr val="000000">
                      <a:alpha val="43137"/>
                    </a:srgbClr>
                  </a:outerShdw>
                </a:effectLst>
                <a:latin typeface="Sakkal Majalla"/>
                <a:ea typeface="Calibri"/>
                <a:cs typeface="Arial"/>
              </a:rPr>
              <a:t>)</a:t>
            </a:r>
            <a:r>
              <a:rPr lang="ar-EG" sz="2800" b="1" dirty="0">
                <a:effectLst>
                  <a:outerShdw blurRad="38100" dist="38100" dir="2700000" algn="tl">
                    <a:srgbClr val="000000">
                      <a:alpha val="43137"/>
                    </a:srgbClr>
                  </a:outerShdw>
                </a:effectLst>
                <a:latin typeface="Calibri"/>
                <a:ea typeface="Calibri"/>
                <a:cs typeface="Sakkal Majalla"/>
              </a:rPr>
              <a:t> الحمل في حالة الرفع </a:t>
            </a:r>
            <a:r>
              <a:rPr lang="en-US" sz="2800" b="1" dirty="0">
                <a:effectLst>
                  <a:outerShdw blurRad="38100" dist="38100" dir="2700000" algn="tl">
                    <a:srgbClr val="000000">
                      <a:alpha val="43137"/>
                    </a:srgbClr>
                  </a:outerShdw>
                </a:effectLst>
                <a:latin typeface="Sakkal Majalla"/>
                <a:ea typeface="Calibri"/>
                <a:cs typeface="Arial"/>
              </a:rPr>
              <a:t>(</a:t>
            </a:r>
            <a:r>
              <a:rPr lang="en-US" sz="2400" b="1" dirty="0">
                <a:effectLst>
                  <a:outerShdw blurRad="38100" dist="38100" dir="2700000" algn="tl">
                    <a:srgbClr val="000000">
                      <a:alpha val="43137"/>
                    </a:srgbClr>
                  </a:outerShdw>
                </a:effectLst>
                <a:latin typeface="Times New Roman"/>
                <a:ea typeface="Calibri"/>
                <a:cs typeface="Arial"/>
              </a:rPr>
              <a:t>b</a:t>
            </a:r>
            <a:r>
              <a:rPr lang="en-US" sz="2800" b="1" dirty="0">
                <a:effectLst>
                  <a:outerShdw blurRad="38100" dist="38100" dir="2700000" algn="tl">
                    <a:srgbClr val="000000">
                      <a:alpha val="43137"/>
                    </a:srgbClr>
                  </a:outerShdw>
                </a:effectLst>
                <a:latin typeface="Sakkal Majalla"/>
                <a:ea typeface="Calibri"/>
                <a:cs typeface="Arial"/>
              </a:rPr>
              <a:t>)</a:t>
            </a:r>
            <a:r>
              <a:rPr lang="ar-EG" sz="2800" b="1" dirty="0">
                <a:effectLst>
                  <a:outerShdw blurRad="38100" dist="38100" dir="2700000" algn="tl">
                    <a:srgbClr val="000000">
                      <a:alpha val="43137"/>
                    </a:srgbClr>
                  </a:outerShdw>
                </a:effectLst>
                <a:latin typeface="Calibri"/>
                <a:ea typeface="Calibri"/>
                <a:cs typeface="Sakkal Majalla"/>
              </a:rPr>
              <a:t> منحنى عزم الإلتواء </a:t>
            </a:r>
            <a:r>
              <a:rPr lang="en-US" sz="2800" b="1" dirty="0">
                <a:effectLst>
                  <a:outerShdw blurRad="38100" dist="38100" dir="2700000" algn="tl">
                    <a:srgbClr val="000000">
                      <a:alpha val="43137"/>
                    </a:srgbClr>
                  </a:outerShdw>
                </a:effectLst>
                <a:latin typeface="Sakkal Majalla"/>
                <a:ea typeface="Calibri"/>
                <a:cs typeface="Arial"/>
              </a:rPr>
              <a:t>(</a:t>
            </a:r>
            <a:r>
              <a:rPr lang="en-US" sz="2400" b="1" dirty="0">
                <a:effectLst>
                  <a:outerShdw blurRad="38100" dist="38100" dir="2700000" algn="tl">
                    <a:srgbClr val="000000">
                      <a:alpha val="43137"/>
                    </a:srgbClr>
                  </a:outerShdw>
                </a:effectLst>
                <a:latin typeface="Times New Roman"/>
                <a:ea typeface="Calibri"/>
                <a:cs typeface="Arial"/>
              </a:rPr>
              <a:t>c</a:t>
            </a:r>
            <a:r>
              <a:rPr lang="en-US" sz="2800" b="1" dirty="0">
                <a:effectLst>
                  <a:outerShdw blurRad="38100" dist="38100" dir="2700000" algn="tl">
                    <a:srgbClr val="000000">
                      <a:alpha val="43137"/>
                    </a:srgbClr>
                  </a:outerShdw>
                </a:effectLst>
                <a:latin typeface="Sakkal Majalla"/>
                <a:ea typeface="Calibri"/>
                <a:cs typeface="Arial"/>
              </a:rPr>
              <a:t>)</a:t>
            </a:r>
            <a:r>
              <a:rPr lang="ar-EG" sz="2800" b="1" dirty="0">
                <a:effectLst>
                  <a:outerShdw blurRad="38100" dist="38100" dir="2700000" algn="tl">
                    <a:srgbClr val="000000">
                      <a:alpha val="43137"/>
                    </a:srgbClr>
                  </a:outerShdw>
                </a:effectLst>
                <a:latin typeface="Calibri"/>
                <a:ea typeface="Calibri"/>
                <a:cs typeface="Sakkal Majalla"/>
              </a:rPr>
              <a:t> الضغط للمسمار </a:t>
            </a:r>
            <a:r>
              <a:rPr lang="en-US" sz="2800" b="1" dirty="0">
                <a:effectLst>
                  <a:outerShdw blurRad="38100" dist="38100" dir="2700000" algn="tl">
                    <a:srgbClr val="000000">
                      <a:alpha val="43137"/>
                    </a:srgbClr>
                  </a:outerShdw>
                </a:effectLst>
                <a:latin typeface="Sakkal Majalla"/>
                <a:ea typeface="Calibri"/>
                <a:cs typeface="Arial"/>
              </a:rPr>
              <a:t>(</a:t>
            </a:r>
            <a:r>
              <a:rPr lang="en-US" sz="2400" b="1" dirty="0">
                <a:effectLst>
                  <a:outerShdw blurRad="38100" dist="38100" dir="2700000" algn="tl">
                    <a:srgbClr val="000000">
                      <a:alpha val="43137"/>
                    </a:srgbClr>
                  </a:outerShdw>
                </a:effectLst>
                <a:latin typeface="Times New Roman"/>
                <a:ea typeface="Calibri"/>
                <a:cs typeface="Arial"/>
              </a:rPr>
              <a:t>d</a:t>
            </a:r>
            <a:r>
              <a:rPr lang="en-US" sz="2800" b="1" dirty="0">
                <a:effectLst>
                  <a:outerShdw blurRad="38100" dist="38100" dir="2700000" algn="tl">
                    <a:srgbClr val="000000">
                      <a:alpha val="43137"/>
                    </a:srgbClr>
                  </a:outerShdw>
                </a:effectLst>
                <a:latin typeface="Sakkal Majalla"/>
                <a:ea typeface="Calibri"/>
                <a:cs typeface="Arial"/>
              </a:rPr>
              <a:t>)</a:t>
            </a:r>
            <a:r>
              <a:rPr lang="ar-EG" sz="2800" b="1" dirty="0">
                <a:effectLst>
                  <a:outerShdw blurRad="38100" dist="38100" dir="2700000" algn="tl">
                    <a:srgbClr val="000000">
                      <a:alpha val="43137"/>
                    </a:srgbClr>
                  </a:outerShdw>
                </a:effectLst>
                <a:latin typeface="Calibri"/>
                <a:ea typeface="Calibri"/>
                <a:cs typeface="Sakkal Majalla"/>
              </a:rPr>
              <a:t> منحنى عزم الإنحناء]</a:t>
            </a:r>
            <a:endParaRPr lang="en-US" dirty="0">
              <a:effectLst>
                <a:outerShdw blurRad="38100" dist="38100" dir="2700000" algn="tl">
                  <a:srgbClr val="000000">
                    <a:alpha val="43137"/>
                  </a:srgbClr>
                </a:outerShdw>
              </a:effectLst>
              <a:latin typeface="Calibri"/>
              <a:ea typeface="Calibri"/>
              <a:cs typeface="Arial"/>
            </a:endParaRPr>
          </a:p>
        </p:txBody>
      </p:sp>
    </p:spTree>
    <p:extLst>
      <p:ext uri="{BB962C8B-B14F-4D97-AF65-F5344CB8AC3E}">
        <p14:creationId xmlns:p14="http://schemas.microsoft.com/office/powerpoint/2010/main" val="806100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332656"/>
            <a:ext cx="7704856" cy="769441"/>
          </a:xfrm>
          <a:prstGeom prst="rect">
            <a:avLst/>
          </a:prstGeom>
        </p:spPr>
        <p:txBody>
          <a:bodyPr wrap="square">
            <a:spAutoFit/>
          </a:bodyPr>
          <a:lstStyle/>
          <a:p>
            <a:pPr algn="ctr">
              <a:lnSpc>
                <a:spcPct val="150000"/>
              </a:lnSpc>
            </a:pPr>
            <a:r>
              <a:rPr lang="ar-EG"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(4): تصميم المسمار </a:t>
            </a:r>
            <a:r>
              <a:rPr lang="en-US"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Design of Screw</a:t>
            </a:r>
            <a:endParaRPr lang="ar-EG" sz="3200"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Rectangle 1"/>
          <p:cNvSpPr/>
          <p:nvPr/>
        </p:nvSpPr>
        <p:spPr>
          <a:xfrm>
            <a:off x="1367644" y="1095045"/>
            <a:ext cx="7488832" cy="566309"/>
          </a:xfrm>
          <a:prstGeom prst="rect">
            <a:avLst/>
          </a:prstGeom>
        </p:spPr>
        <p:txBody>
          <a:bodyPr wrap="square">
            <a:spAutoFit/>
          </a:bodyPr>
          <a:lstStyle/>
          <a:p>
            <a:pPr algn="ctr">
              <a:lnSpc>
                <a:spcPct val="110000"/>
              </a:lnSpc>
            </a:pPr>
            <a:r>
              <a:rPr lang="ar-EG" sz="2800" b="1" dirty="0">
                <a:effectLst>
                  <a:outerShdw blurRad="38100" dist="38100" dir="2700000" algn="tl">
                    <a:srgbClr val="000000">
                      <a:alpha val="43137"/>
                    </a:srgbClr>
                  </a:outerShdw>
                </a:effectLst>
                <a:latin typeface="Calibri"/>
                <a:ea typeface="Calibri"/>
                <a:cs typeface="Sakkal Majalla"/>
              </a:rPr>
              <a:t>الأبعاد الهندسية والمعادلات </a:t>
            </a:r>
            <a:r>
              <a:rPr lang="ar-EG" sz="2800" b="1" dirty="0" smtClean="0">
                <a:effectLst>
                  <a:outerShdw blurRad="38100" dist="38100" dir="2700000" algn="tl">
                    <a:srgbClr val="000000">
                      <a:alpha val="43137"/>
                    </a:srgbClr>
                  </a:outerShdw>
                </a:effectLst>
                <a:latin typeface="Calibri"/>
                <a:ea typeface="Calibri"/>
                <a:cs typeface="Sakkal Majalla"/>
              </a:rPr>
              <a:t>التصميمية للولبة </a:t>
            </a:r>
            <a:r>
              <a:rPr lang="ar-EG" sz="2800" b="1" dirty="0">
                <a:effectLst>
                  <a:outerShdw blurRad="38100" dist="38100" dir="2700000" algn="tl">
                    <a:srgbClr val="000000">
                      <a:alpha val="43137"/>
                    </a:srgbClr>
                  </a:outerShdw>
                </a:effectLst>
                <a:latin typeface="Calibri"/>
                <a:ea typeface="Calibri"/>
                <a:cs typeface="Sakkal Majalla"/>
              </a:rPr>
              <a:t>ذات الأسنان المربعة</a:t>
            </a:r>
            <a:endParaRPr lang="en-US" dirty="0">
              <a:effectLst>
                <a:outerShdw blurRad="38100" dist="38100" dir="2700000" algn="tl">
                  <a:srgbClr val="000000">
                    <a:alpha val="43137"/>
                  </a:srgbClr>
                </a:outerShdw>
              </a:effectLst>
              <a:latin typeface="Calibri"/>
              <a:ea typeface="Calibri"/>
              <a:cs typeface="Arial"/>
            </a:endParaRPr>
          </a:p>
        </p:txBody>
      </p:sp>
      <p:pic>
        <p:nvPicPr>
          <p:cNvPr id="2064" name="Picture 16"/>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b="5107"/>
          <a:stretch/>
        </p:blipFill>
        <p:spPr bwMode="auto">
          <a:xfrm>
            <a:off x="1763688" y="1662618"/>
            <a:ext cx="561662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575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332656"/>
            <a:ext cx="7704856" cy="769441"/>
          </a:xfrm>
          <a:prstGeom prst="rect">
            <a:avLst/>
          </a:prstGeom>
        </p:spPr>
        <p:txBody>
          <a:bodyPr wrap="square">
            <a:spAutoFit/>
          </a:bodyPr>
          <a:lstStyle/>
          <a:p>
            <a:pPr algn="ctr">
              <a:lnSpc>
                <a:spcPct val="150000"/>
              </a:lnSpc>
            </a:pPr>
            <a:r>
              <a:rPr lang="ar-EG"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(4): تصميم المسمار </a:t>
            </a:r>
            <a:r>
              <a:rPr lang="en-US"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Design of Screw</a:t>
            </a:r>
            <a:endParaRPr lang="ar-EG" sz="3200"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Rectangle 1"/>
          <p:cNvSpPr/>
          <p:nvPr/>
        </p:nvSpPr>
        <p:spPr>
          <a:xfrm>
            <a:off x="1191538" y="5229200"/>
            <a:ext cx="7488832" cy="1040285"/>
          </a:xfrm>
          <a:prstGeom prst="rect">
            <a:avLst/>
          </a:prstGeom>
        </p:spPr>
        <p:txBody>
          <a:bodyPr wrap="square">
            <a:spAutoFit/>
          </a:bodyPr>
          <a:lstStyle/>
          <a:p>
            <a:pPr algn="ctr">
              <a:lnSpc>
                <a:spcPct val="110000"/>
              </a:lnSpc>
            </a:pPr>
            <a:r>
              <a:rPr lang="ar-EG" sz="2800" b="1" dirty="0">
                <a:effectLst>
                  <a:outerShdw blurRad="38100" dist="38100" dir="2700000" algn="tl">
                    <a:srgbClr val="000000">
                      <a:alpha val="43137"/>
                    </a:srgbClr>
                  </a:outerShdw>
                </a:effectLst>
                <a:latin typeface="Calibri"/>
                <a:ea typeface="Calibri"/>
                <a:cs typeface="Sakkal Majalla"/>
              </a:rPr>
              <a:t>الإجهادات عند </a:t>
            </a:r>
            <a:r>
              <a:rPr lang="ar-EG" sz="2800" b="1" dirty="0" smtClean="0">
                <a:effectLst>
                  <a:outerShdw blurRad="38100" dist="38100" dir="2700000" algn="tl">
                    <a:srgbClr val="000000">
                      <a:alpha val="43137"/>
                    </a:srgbClr>
                  </a:outerShdw>
                </a:effectLst>
                <a:latin typeface="Calibri"/>
                <a:ea typeface="Calibri"/>
                <a:cs typeface="Sakkal Majalla"/>
              </a:rPr>
              <a:t>القطاع </a:t>
            </a:r>
            <a:r>
              <a:rPr lang="en-US" sz="2800" b="1" dirty="0" smtClean="0">
                <a:effectLst>
                  <a:outerShdw blurRad="38100" dist="38100" dir="2700000" algn="tl">
                    <a:srgbClr val="000000">
                      <a:alpha val="43137"/>
                    </a:srgbClr>
                  </a:outerShdw>
                </a:effectLst>
                <a:latin typeface="Calibri"/>
                <a:ea typeface="Calibri"/>
                <a:cs typeface="Sakkal Majalla"/>
              </a:rPr>
              <a:t>X-X</a:t>
            </a:r>
            <a:r>
              <a:rPr lang="ar-EG" sz="2800" b="1" dirty="0" smtClean="0">
                <a:effectLst>
                  <a:outerShdw blurRad="38100" dist="38100" dir="2700000" algn="tl">
                    <a:srgbClr val="000000">
                      <a:alpha val="43137"/>
                    </a:srgbClr>
                  </a:outerShdw>
                </a:effectLst>
                <a:latin typeface="Calibri"/>
                <a:ea typeface="Calibri"/>
                <a:cs typeface="Sakkal Majalla"/>
              </a:rPr>
              <a:t>: </a:t>
            </a:r>
            <a:r>
              <a:rPr lang="en-US" sz="2800" b="1" dirty="0" smtClean="0">
                <a:effectLst>
                  <a:outerShdw blurRad="38100" dist="38100" dir="2700000" algn="tl">
                    <a:srgbClr val="000000">
                      <a:alpha val="43137"/>
                    </a:srgbClr>
                  </a:outerShdw>
                </a:effectLst>
                <a:latin typeface="Calibri"/>
                <a:ea typeface="Calibri"/>
                <a:cs typeface="Sakkal Majalla"/>
              </a:rPr>
              <a:t>(a)</a:t>
            </a:r>
            <a:r>
              <a:rPr lang="ar-EG" sz="2800" b="1" dirty="0" smtClean="0">
                <a:effectLst>
                  <a:outerShdw blurRad="38100" dist="38100" dir="2700000" algn="tl">
                    <a:srgbClr val="000000">
                      <a:alpha val="43137"/>
                    </a:srgbClr>
                  </a:outerShdw>
                </a:effectLst>
                <a:latin typeface="Calibri"/>
                <a:ea typeface="Calibri"/>
                <a:cs typeface="Sakkal Majalla"/>
              </a:rPr>
              <a:t> إجهاد </a:t>
            </a:r>
            <a:r>
              <a:rPr lang="ar-EG" sz="2800" b="1" dirty="0">
                <a:effectLst>
                  <a:outerShdw blurRad="38100" dist="38100" dir="2700000" algn="tl">
                    <a:srgbClr val="000000">
                      <a:alpha val="43137"/>
                    </a:srgbClr>
                  </a:outerShdw>
                </a:effectLst>
                <a:latin typeface="Calibri"/>
                <a:ea typeface="Calibri"/>
                <a:cs typeface="Sakkal Majalla"/>
              </a:rPr>
              <a:t>الضغط المباشر </a:t>
            </a:r>
            <a:r>
              <a:rPr lang="en-US" sz="2800" b="1" dirty="0" smtClean="0">
                <a:effectLst>
                  <a:outerShdw blurRad="38100" dist="38100" dir="2700000" algn="tl">
                    <a:srgbClr val="000000">
                      <a:alpha val="43137"/>
                    </a:srgbClr>
                  </a:outerShdw>
                </a:effectLst>
                <a:latin typeface="Calibri"/>
                <a:ea typeface="Calibri"/>
                <a:cs typeface="Sakkal Majalla"/>
              </a:rPr>
              <a:t>( b</a:t>
            </a:r>
            <a:r>
              <a:rPr lang="en-US" sz="2800" b="1" dirty="0">
                <a:effectLst>
                  <a:outerShdw blurRad="38100" dist="38100" dir="2700000" algn="tl">
                    <a:srgbClr val="000000">
                      <a:alpha val="43137"/>
                    </a:srgbClr>
                  </a:outerShdw>
                </a:effectLst>
                <a:latin typeface="Calibri"/>
                <a:ea typeface="Calibri"/>
                <a:cs typeface="Sakkal Majalla"/>
              </a:rPr>
              <a:t>) </a:t>
            </a:r>
            <a:r>
              <a:rPr lang="ar-EG" sz="2800" b="1" dirty="0" smtClean="0">
                <a:effectLst>
                  <a:outerShdw blurRad="38100" dist="38100" dir="2700000" algn="tl">
                    <a:srgbClr val="000000">
                      <a:alpha val="43137"/>
                    </a:srgbClr>
                  </a:outerShdw>
                </a:effectLst>
                <a:latin typeface="Calibri"/>
                <a:ea typeface="Calibri"/>
                <a:cs typeface="Sakkal Majalla"/>
              </a:rPr>
              <a:t> إجهاد </a:t>
            </a:r>
            <a:r>
              <a:rPr lang="ar-EG" sz="2800" b="1" dirty="0">
                <a:effectLst>
                  <a:outerShdw blurRad="38100" dist="38100" dir="2700000" algn="tl">
                    <a:srgbClr val="000000">
                      <a:alpha val="43137"/>
                    </a:srgbClr>
                  </a:outerShdw>
                </a:effectLst>
                <a:latin typeface="Calibri"/>
                <a:ea typeface="Calibri"/>
                <a:cs typeface="Sakkal Majalla"/>
              </a:rPr>
              <a:t>الإنحناء </a:t>
            </a:r>
            <a:r>
              <a:rPr lang="en-US" sz="2800" b="1" dirty="0" smtClean="0">
                <a:effectLst>
                  <a:outerShdw blurRad="38100" dist="38100" dir="2700000" algn="tl">
                    <a:srgbClr val="000000">
                      <a:alpha val="43137"/>
                    </a:srgbClr>
                  </a:outerShdw>
                </a:effectLst>
                <a:latin typeface="Calibri"/>
                <a:ea typeface="Calibri"/>
                <a:cs typeface="Sakkal Majalla"/>
              </a:rPr>
              <a:t>(c</a:t>
            </a:r>
            <a:r>
              <a:rPr lang="en-US" sz="2800" b="1" dirty="0">
                <a:effectLst>
                  <a:outerShdw blurRad="38100" dist="38100" dir="2700000" algn="tl">
                    <a:srgbClr val="000000">
                      <a:alpha val="43137"/>
                    </a:srgbClr>
                  </a:outerShdw>
                </a:effectLst>
                <a:latin typeface="Calibri"/>
                <a:ea typeface="Calibri"/>
                <a:cs typeface="Sakkal Majalla"/>
              </a:rPr>
              <a:t>) </a:t>
            </a:r>
            <a:r>
              <a:rPr lang="ar-EG" sz="2800" b="1" dirty="0" smtClean="0">
                <a:effectLst>
                  <a:outerShdw blurRad="38100" dist="38100" dir="2700000" algn="tl">
                    <a:srgbClr val="000000">
                      <a:alpha val="43137"/>
                    </a:srgbClr>
                  </a:outerShdw>
                </a:effectLst>
                <a:latin typeface="Calibri"/>
                <a:ea typeface="Calibri"/>
                <a:cs typeface="Sakkal Majalla"/>
              </a:rPr>
              <a:t> محصلة الإجهادات</a:t>
            </a:r>
            <a:endParaRPr lang="en-US" dirty="0">
              <a:effectLst>
                <a:outerShdw blurRad="38100" dist="38100" dir="2700000" algn="tl">
                  <a:srgbClr val="000000">
                    <a:alpha val="43137"/>
                  </a:srgbClr>
                </a:outerShdw>
              </a:effectLst>
              <a:latin typeface="Calibri"/>
              <a:ea typeface="Calibri"/>
              <a:cs typeface="Arial"/>
            </a:endParaRPr>
          </a:p>
        </p:txBody>
      </p:sp>
      <p:pic>
        <p:nvPicPr>
          <p:cNvPr id="6" name="Picture 5"/>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8543" t="2892" r="17266" b="17831"/>
          <a:stretch/>
        </p:blipFill>
        <p:spPr bwMode="auto">
          <a:xfrm>
            <a:off x="2987824" y="1119675"/>
            <a:ext cx="3896261" cy="40117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881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332656"/>
            <a:ext cx="7704856" cy="769441"/>
          </a:xfrm>
          <a:prstGeom prst="rect">
            <a:avLst/>
          </a:prstGeom>
        </p:spPr>
        <p:txBody>
          <a:bodyPr wrap="square">
            <a:spAutoFit/>
          </a:bodyPr>
          <a:lstStyle/>
          <a:p>
            <a:pPr algn="ctr">
              <a:lnSpc>
                <a:spcPct val="150000"/>
              </a:lnSpc>
            </a:pPr>
            <a:r>
              <a:rPr lang="ar-EG"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(5): إعتبارات الإنبعاج </a:t>
            </a:r>
            <a:r>
              <a:rPr lang="en-US"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Buckling </a:t>
            </a:r>
            <a:r>
              <a:rPr lang="en-US" sz="3200"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Considerations</a:t>
            </a:r>
            <a:endParaRPr lang="ar-EG" sz="3200"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Rectangle 1"/>
          <p:cNvSpPr/>
          <p:nvPr/>
        </p:nvSpPr>
        <p:spPr>
          <a:xfrm>
            <a:off x="1367644" y="1196752"/>
            <a:ext cx="7092788" cy="4616648"/>
          </a:xfrm>
          <a:prstGeom prst="rect">
            <a:avLst/>
          </a:prstGeom>
        </p:spPr>
        <p:txBody>
          <a:bodyPr wrap="square">
            <a:spAutoFit/>
          </a:bodyPr>
          <a:lstStyle/>
          <a:p>
            <a:pPr algn="just">
              <a:lnSpc>
                <a:spcPct val="150000"/>
              </a:lnSpc>
            </a:pPr>
            <a:r>
              <a:rPr lang="ar-EG"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إن ظاهرة الإنبعاج في الاعمدة من الظواهر التي </a:t>
            </a:r>
            <a:r>
              <a:rPr lang="ar-EG" sz="28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يجب على </a:t>
            </a:r>
            <a:r>
              <a:rPr lang="ar-EG"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المصمم مراعاتها عند تصميمه لأجزاء الآلات </a:t>
            </a:r>
            <a:r>
              <a:rPr lang="ar-EG" sz="28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التي يمكن </a:t>
            </a:r>
            <a:r>
              <a:rPr lang="ar-EG"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أن يحدث لها إنبعاج أثناء تشغيلها. ومن اشهر المعادلات </a:t>
            </a:r>
            <a:r>
              <a:rPr lang="ar-EG" sz="2800" b="1" dirty="0">
                <a:latin typeface="Sakkal Majalla" panose="02000000000000000000" pitchFamily="2" charset="-78"/>
                <a:ea typeface="Calibri"/>
                <a:cs typeface="Sakkal Majalla" panose="02000000000000000000" pitchFamily="2" charset="-78"/>
              </a:rPr>
              <a:t>لتقدير</a:t>
            </a:r>
            <a:r>
              <a:rPr lang="ar-EG"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الإنبعاج في الاعمدة معادلتي </a:t>
            </a:r>
            <a:r>
              <a:rPr lang="en-US"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Johnson's and Euler's Equations </a:t>
            </a:r>
            <a:r>
              <a:rPr lang="ar-EG" sz="28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وفي </a:t>
            </a:r>
            <a:r>
              <a:rPr lang="ar-EG"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حالة مسمار الرافع فإنه تم افتراض أن إرتفاع الرفع </a:t>
            </a:r>
            <a:r>
              <a:rPr lang="en-US" sz="28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500 mm </a:t>
            </a:r>
            <a:r>
              <a:rPr lang="ar-EG"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لذلك فإن الجزء من المسمار بين الصامولة ويد الرافع يمكن إعتباره عمود </a:t>
            </a:r>
            <a:r>
              <a:rPr lang="en-US"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Column </a:t>
            </a:r>
            <a:r>
              <a:rPr lang="ar-EG" sz="28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طوله </a:t>
            </a:r>
            <a:r>
              <a:rPr lang="en-US" sz="2800"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a:t>
            </a:r>
            <a:r>
              <a:rPr lang="en-US" sz="2800" i="1" dirty="0" smtClean="0">
                <a:latin typeface="Sakkal Majalla" panose="02000000000000000000" pitchFamily="2" charset="-78"/>
                <a:ea typeface="Calibri"/>
                <a:cs typeface="Sakkal Majalla" panose="02000000000000000000" pitchFamily="2" charset="-78"/>
              </a:rPr>
              <a:t>l</a:t>
            </a:r>
            <a:r>
              <a:rPr lang="en-US" sz="2800"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a:t>
            </a:r>
            <a:r>
              <a:rPr lang="en-US" sz="28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a:t>
            </a:r>
            <a:r>
              <a:rPr lang="ar-EG" sz="28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وتطبق </a:t>
            </a:r>
            <a:r>
              <a:rPr lang="ar-EG"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عليه إحدى </a:t>
            </a:r>
            <a:r>
              <a:rPr lang="ar-EG" sz="28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معادلات الإنبعاج. </a:t>
            </a:r>
            <a:endParaRPr lang="en-US" sz="2800"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p:txBody>
      </p:sp>
    </p:spTree>
    <p:extLst>
      <p:ext uri="{BB962C8B-B14F-4D97-AF65-F5344CB8AC3E}">
        <p14:creationId xmlns:p14="http://schemas.microsoft.com/office/powerpoint/2010/main" val="3568087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332656"/>
            <a:ext cx="7704856" cy="769441"/>
          </a:xfrm>
          <a:prstGeom prst="rect">
            <a:avLst/>
          </a:prstGeom>
        </p:spPr>
        <p:txBody>
          <a:bodyPr wrap="square">
            <a:spAutoFit/>
          </a:bodyPr>
          <a:lstStyle/>
          <a:p>
            <a:pPr algn="ctr">
              <a:lnSpc>
                <a:spcPct val="150000"/>
              </a:lnSpc>
            </a:pPr>
            <a:r>
              <a:rPr lang="ar-EG"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(6): تصميم الصامولة </a:t>
            </a:r>
            <a:r>
              <a:rPr lang="en-US"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Design of Nut</a:t>
            </a:r>
            <a:endParaRPr lang="ar-EG" sz="3200"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Rectangle 1"/>
          <p:cNvSpPr/>
          <p:nvPr/>
        </p:nvSpPr>
        <p:spPr>
          <a:xfrm>
            <a:off x="1367644" y="1052736"/>
            <a:ext cx="7092788" cy="1988237"/>
          </a:xfrm>
          <a:prstGeom prst="rect">
            <a:avLst/>
          </a:prstGeom>
        </p:spPr>
        <p:txBody>
          <a:bodyPr wrap="square">
            <a:spAutoFit/>
          </a:bodyPr>
          <a:lstStyle/>
          <a:p>
            <a:pPr algn="just">
              <a:lnSpc>
                <a:spcPct val="110000"/>
              </a:lnSpc>
            </a:pPr>
            <a:r>
              <a:rPr lang="ar-EG"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إن الضغط المحوري المسموح </a:t>
            </a:r>
            <a:r>
              <a:rPr lang="en-US"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(S</a:t>
            </a:r>
            <a:r>
              <a:rPr lang="en-US" sz="2800" b="1" baseline="-25000"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b</a:t>
            </a:r>
            <a:r>
              <a:rPr lang="en-US"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a:t>
            </a:r>
            <a:r>
              <a:rPr lang="ar-EG"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بين المسمار المصنوع من الصلب والصامولة المصنوعة من البرونز في حدود </a:t>
            </a:r>
            <a:r>
              <a:rPr lang="en-US"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10 N/mm</a:t>
            </a:r>
            <a:r>
              <a:rPr lang="en-US" sz="2800" b="1" baseline="30000"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2</a:t>
            </a:r>
            <a:r>
              <a:rPr lang="ar-EG"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والمعادلة التالية تستخدم لحساب عدد أسنان اللولب المطلوبة لتدعيم أو تحمل الحمل </a:t>
            </a:r>
            <a:r>
              <a:rPr lang="en-US" sz="2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(z</a:t>
            </a:r>
            <a:r>
              <a:rPr lang="en-US" sz="28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a:t>
            </a:r>
            <a:r>
              <a:rPr lang="ar-EG" sz="28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والشكل يوضح الأبعاد الفعلية للصامولة</a:t>
            </a:r>
            <a:endParaRPr lang="en-US" sz="2800"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p:txBody>
      </p:sp>
      <p:pic>
        <p:nvPicPr>
          <p:cNvPr id="4" name="Picture 3"/>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3195" t="25532"/>
          <a:stretch/>
        </p:blipFill>
        <p:spPr bwMode="auto">
          <a:xfrm>
            <a:off x="4914038" y="3645024"/>
            <a:ext cx="3546394" cy="18002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l="4869" t="4082" r="3708"/>
          <a:stretch/>
        </p:blipFill>
        <p:spPr bwMode="auto">
          <a:xfrm>
            <a:off x="1511660" y="3140968"/>
            <a:ext cx="3060340" cy="35174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0040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2297" y="326794"/>
            <a:ext cx="7704856" cy="727122"/>
          </a:xfrm>
          <a:prstGeom prst="rect">
            <a:avLst/>
          </a:prstGeom>
        </p:spPr>
        <p:txBody>
          <a:bodyPr wrap="square">
            <a:spAutoFit/>
          </a:bodyPr>
          <a:lstStyle/>
          <a:p>
            <a:pPr algn="ctr">
              <a:lnSpc>
                <a:spcPct val="150000"/>
              </a:lnSpc>
            </a:pPr>
            <a:r>
              <a:rPr lang="ar-EG" sz="30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(7): تصميم الجزء الكأسي الشكل للرافع  </a:t>
            </a:r>
            <a:r>
              <a:rPr lang="en-US" sz="30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Design of Cup</a:t>
            </a:r>
            <a:endParaRPr lang="ar-EG" sz="3000"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Rectangle 1"/>
          <p:cNvSpPr/>
          <p:nvPr/>
        </p:nvSpPr>
        <p:spPr>
          <a:xfrm>
            <a:off x="997683" y="3573016"/>
            <a:ext cx="7848872" cy="2973122"/>
          </a:xfrm>
          <a:prstGeom prst="rect">
            <a:avLst/>
          </a:prstGeom>
        </p:spPr>
        <p:txBody>
          <a:bodyPr wrap="square">
            <a:spAutoFit/>
          </a:bodyPr>
          <a:lstStyle/>
          <a:p>
            <a:pPr algn="just">
              <a:lnSpc>
                <a:spcPct val="130000"/>
              </a:lnSpc>
            </a:pPr>
            <a:r>
              <a:rPr lang="ar-EG" sz="24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ومن المعادلة السابقة نلاحظ أن طول اليد للرافع </a:t>
            </a:r>
            <a:r>
              <a:rPr lang="en-US" sz="24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a:t>
            </a:r>
            <a:r>
              <a:rPr lang="en-US" sz="2400" b="1" dirty="0" err="1"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l</a:t>
            </a:r>
            <a:r>
              <a:rPr lang="en-US" sz="2400" b="1" baseline="-25000" dirty="0" err="1"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h</a:t>
            </a:r>
            <a:r>
              <a:rPr lang="en-US" sz="24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a:t>
            </a:r>
            <a:r>
              <a:rPr lang="ar-EG" sz="24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كبيرة </a:t>
            </a:r>
            <a:r>
              <a:rPr lang="ar-EG" sz="24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جدا وغير قابلة للتطبيق من الناحية العملية لذلك فإنه من الضروري تغيير تصميم الجزء الكأسي عن طريق إستبدال الإحنكاك المنزلق الذي يحدثه الطوق الإحتكاكي </a:t>
            </a:r>
            <a:r>
              <a:rPr lang="en-US" sz="24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Collar Friction </a:t>
            </a:r>
            <a:r>
              <a:rPr lang="ar-EG" sz="24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بما </a:t>
            </a:r>
            <a:r>
              <a:rPr lang="ar-EG" sz="24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يطلق عليه الإحتكاك الدوراني </a:t>
            </a:r>
            <a:r>
              <a:rPr lang="en-US" sz="24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Rotating Friction </a:t>
            </a:r>
            <a:r>
              <a:rPr lang="ar-EG" sz="2400" b="1" dirty="0" smtClean="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وذلك </a:t>
            </a:r>
            <a:r>
              <a:rPr lang="ar-EG" sz="24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عن طريق إستخدام كرسي محور ذو كرات دفع </a:t>
            </a:r>
            <a:r>
              <a:rPr lang="en-US" sz="24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Thrust Ball Bearing </a:t>
            </a:r>
            <a:r>
              <a:rPr lang="ar-EG" sz="24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بدلا من طوق الإحتكاك حيث أن عزم الإحتكاك لهذا النوع من كراسي المحور صغير جدا وبالتالي يمكن إهماله. </a:t>
            </a:r>
            <a:endParaRPr lang="en-US" sz="2800"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p:txBody>
      </p:sp>
      <p:pic>
        <p:nvPicPr>
          <p:cNvPr id="7" name="Picture 6"/>
          <p:cNvPicPr/>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78390" y="1057910"/>
            <a:ext cx="2905123" cy="711324"/>
          </a:xfrm>
          <a:prstGeom prst="rect">
            <a:avLst/>
          </a:prstGeom>
        </p:spPr>
      </p:pic>
      <p:pic>
        <p:nvPicPr>
          <p:cNvPr id="8" name="Picture 7"/>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l="4445" t="5455"/>
          <a:stretch/>
        </p:blipFill>
        <p:spPr bwMode="auto">
          <a:xfrm>
            <a:off x="5047676" y="1053916"/>
            <a:ext cx="3798879" cy="1207092"/>
          </a:xfrm>
          <a:prstGeom prst="rect">
            <a:avLst/>
          </a:prstGeom>
          <a:ln>
            <a:noFill/>
          </a:ln>
          <a:extLst>
            <a:ext uri="{53640926-AAD7-44D8-BBD7-CCE9431645EC}">
              <a14:shadowObscured xmlns:a14="http://schemas.microsoft.com/office/drawing/2010/main"/>
            </a:ext>
          </a:extLst>
        </p:spPr>
      </p:pic>
      <p:pic>
        <p:nvPicPr>
          <p:cNvPr id="9" name="Picture 8"/>
          <p:cNvPicPr/>
          <p:nvPr/>
        </p:nvPicPr>
        <p:blipFill>
          <a:blip r:embed="rId6">
            <a:biLevel thresh="75000"/>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498153" y="1993286"/>
            <a:ext cx="3265595" cy="818952"/>
          </a:xfrm>
          <a:prstGeom prst="rect">
            <a:avLst/>
          </a:prstGeom>
        </p:spPr>
      </p:pic>
      <p:pic>
        <p:nvPicPr>
          <p:cNvPr id="10" name="Picture 9"/>
          <p:cNvPicPr/>
          <p:nvPr/>
        </p:nvPicPr>
        <p:blipFill rotWithShape="1">
          <a:blip r:embed="rId8">
            <a:biLevel thresh="75000"/>
            <a:extLst>
              <a:ext uri="{BEBA8EAE-BF5A-486C-A8C5-ECC9F3942E4B}">
                <a14:imgProps xmlns:a14="http://schemas.microsoft.com/office/drawing/2010/main">
                  <a14:imgLayer r:embed="rId9">
                    <a14:imgEffect>
                      <a14:sharpenSoften amount="50000"/>
                    </a14:imgEffect>
                  </a14:imgLayer>
                </a14:imgProps>
              </a:ext>
            </a:extLst>
          </a:blip>
          <a:srcRect t="16667" b="13888"/>
          <a:stretch/>
        </p:blipFill>
        <p:spPr bwMode="auto">
          <a:xfrm>
            <a:off x="5436096" y="2261008"/>
            <a:ext cx="2445957" cy="504056"/>
          </a:xfrm>
          <a:prstGeom prst="rect">
            <a:avLst/>
          </a:prstGeom>
          <a:ln>
            <a:noFill/>
          </a:ln>
          <a:extLst>
            <a:ext uri="{53640926-AAD7-44D8-BBD7-CCE9431645EC}">
              <a14:shadowObscured xmlns:a14="http://schemas.microsoft.com/office/drawing/2010/main"/>
            </a:ext>
          </a:extLst>
        </p:spPr>
      </p:pic>
      <p:pic>
        <p:nvPicPr>
          <p:cNvPr id="11" name="Picture 10"/>
          <p:cNvPicPr/>
          <p:nvPr/>
        </p:nvPicPr>
        <p:blipFill>
          <a:blip r:embed="rId10">
            <a:biLevel thresh="7500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3373020" y="2831193"/>
            <a:ext cx="3286054" cy="728662"/>
          </a:xfrm>
          <a:prstGeom prst="rect">
            <a:avLst/>
          </a:prstGeom>
        </p:spPr>
      </p:pic>
    </p:spTree>
    <p:extLst>
      <p:ext uri="{BB962C8B-B14F-4D97-AF65-F5344CB8AC3E}">
        <p14:creationId xmlns:p14="http://schemas.microsoft.com/office/powerpoint/2010/main" val="3913744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332656"/>
            <a:ext cx="7704856" cy="769441"/>
          </a:xfrm>
          <a:prstGeom prst="rect">
            <a:avLst/>
          </a:prstGeom>
        </p:spPr>
        <p:txBody>
          <a:bodyPr wrap="square">
            <a:spAutoFit/>
          </a:bodyPr>
          <a:lstStyle/>
          <a:p>
            <a:pPr algn="ctr">
              <a:lnSpc>
                <a:spcPct val="150000"/>
              </a:lnSpc>
            </a:pPr>
            <a:r>
              <a:rPr lang="ar-EG" sz="32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الأبعاد الهندسية للجزء الكاسي الشكل للرافع</a:t>
            </a:r>
            <a:endParaRPr lang="ar-EG" sz="3200"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7" name="Picture 6"/>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17373"/>
          <a:stretch/>
        </p:blipFill>
        <p:spPr bwMode="auto">
          <a:xfrm>
            <a:off x="2699792" y="1199832"/>
            <a:ext cx="3384376" cy="5325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5323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116632"/>
            <a:ext cx="7704856" cy="769441"/>
          </a:xfrm>
          <a:prstGeom prst="rect">
            <a:avLst/>
          </a:prstGeom>
        </p:spPr>
        <p:txBody>
          <a:bodyPr wrap="square">
            <a:spAutoFit/>
          </a:bodyPr>
          <a:lstStyle/>
          <a:p>
            <a:pPr algn="ctr">
              <a:lnSpc>
                <a:spcPct val="150000"/>
              </a:lnSpc>
            </a:pPr>
            <a:r>
              <a:rPr lang="ar-EG" sz="3200" b="1" u="sng"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(8): تصميم اليد للرافع </a:t>
            </a:r>
            <a:r>
              <a:rPr lang="en-US" sz="3200" b="1" u="sng"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Design of Handle</a:t>
            </a:r>
            <a:endParaRPr lang="ar-EG" sz="3200" b="1" u="sng"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Rectangle 1"/>
          <p:cNvSpPr/>
          <p:nvPr/>
        </p:nvSpPr>
        <p:spPr>
          <a:xfrm>
            <a:off x="1367644" y="836712"/>
            <a:ext cx="7092788" cy="1514261"/>
          </a:xfrm>
          <a:prstGeom prst="rect">
            <a:avLst/>
          </a:prstGeom>
        </p:spPr>
        <p:txBody>
          <a:bodyPr wrap="square">
            <a:spAutoFit/>
          </a:bodyPr>
          <a:lstStyle/>
          <a:p>
            <a:pPr algn="just">
              <a:lnSpc>
                <a:spcPct val="110000"/>
              </a:lnSpc>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حيث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أن مادة الصنع ليد الرافع من الصلب الذي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درجته             </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(30C8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with S</a:t>
            </a:r>
            <a:r>
              <a:rPr lang="en-US" sz="2800" b="1" baseline="-25000"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yt</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 400 N/mm</a:t>
            </a:r>
            <a:r>
              <a:rPr lang="en-US" sz="2800" b="1" baseline="30000"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2</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ولا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يوجد عزم لطوق الإحتكاك فإن طول اليد تحسب كما يلي:</a:t>
            </a:r>
            <a:endParaRPr lang="en-US" sz="2800"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p:txBody>
      </p:sp>
      <p:pic>
        <p:nvPicPr>
          <p:cNvPr id="7" name="Picture 6"/>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t="12687" r="3683"/>
          <a:stretch/>
        </p:blipFill>
        <p:spPr bwMode="auto">
          <a:xfrm>
            <a:off x="2591780" y="2276872"/>
            <a:ext cx="3960440" cy="1349301"/>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l="16667" t="14085" r="3703"/>
          <a:stretch/>
        </p:blipFill>
        <p:spPr bwMode="auto">
          <a:xfrm>
            <a:off x="2591780" y="4221088"/>
            <a:ext cx="3960440" cy="1332529"/>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1025606" y="3645024"/>
            <a:ext cx="7092788" cy="566309"/>
          </a:xfrm>
          <a:prstGeom prst="rect">
            <a:avLst/>
          </a:prstGeom>
        </p:spPr>
        <p:txBody>
          <a:bodyPr wrap="square">
            <a:spAutoFit/>
          </a:bodyPr>
          <a:lstStyle/>
          <a:p>
            <a:pPr algn="just">
              <a:lnSpc>
                <a:spcPct val="110000"/>
              </a:lnSpc>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إجهاد الإنحناء ليد الرافع  يتم حسابها من المعادلة التالية:</a:t>
            </a:r>
            <a:endParaRPr lang="en-US" sz="2800"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p:txBody>
      </p:sp>
      <p:sp>
        <p:nvSpPr>
          <p:cNvPr id="12" name="Rectangle 11"/>
          <p:cNvSpPr/>
          <p:nvPr/>
        </p:nvSpPr>
        <p:spPr>
          <a:xfrm>
            <a:off x="1367644" y="5589240"/>
            <a:ext cx="7092788" cy="566309"/>
          </a:xfrm>
          <a:prstGeom prst="rect">
            <a:avLst/>
          </a:prstGeom>
        </p:spPr>
        <p:txBody>
          <a:bodyPr wrap="square">
            <a:spAutoFit/>
          </a:bodyPr>
          <a:lstStyle/>
          <a:p>
            <a:pPr algn="just">
              <a:lnSpc>
                <a:spcPct val="110000"/>
              </a:lnSpc>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لذا فإن القطر ليد الرافع تصبح:</a:t>
            </a:r>
            <a:endParaRPr lang="en-US" sz="2800"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p:txBody>
      </p:sp>
      <p:pic>
        <p:nvPicPr>
          <p:cNvPr id="13" name="Picture 12"/>
          <p:cNvPicPr/>
          <p:nvPr/>
        </p:nvPicPr>
        <p:blipFill rotWithShape="1">
          <a:blip r:embed="rId6">
            <a:biLevel thresh="75000"/>
            <a:extLst>
              <a:ext uri="{BEBA8EAE-BF5A-486C-A8C5-ECC9F3942E4B}">
                <a14:imgProps xmlns:a14="http://schemas.microsoft.com/office/drawing/2010/main">
                  <a14:imgLayer r:embed="rId7">
                    <a14:imgEffect>
                      <a14:sharpenSoften amount="50000"/>
                    </a14:imgEffect>
                  </a14:imgLayer>
                </a14:imgProps>
              </a:ext>
            </a:extLst>
          </a:blip>
          <a:srcRect t="16217" b="16216"/>
          <a:stretch/>
        </p:blipFill>
        <p:spPr bwMode="auto">
          <a:xfrm>
            <a:off x="1619672" y="5733256"/>
            <a:ext cx="2952328" cy="5760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9158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332656"/>
            <a:ext cx="7704856" cy="769441"/>
          </a:xfrm>
          <a:prstGeom prst="rect">
            <a:avLst/>
          </a:prstGeom>
        </p:spPr>
        <p:txBody>
          <a:bodyPr wrap="square">
            <a:spAutoFit/>
          </a:bodyPr>
          <a:lstStyle/>
          <a:p>
            <a:pPr algn="ctr">
              <a:lnSpc>
                <a:spcPct val="150000"/>
              </a:lnSpc>
            </a:pPr>
            <a:r>
              <a:rPr lang="ar-EG" sz="3200"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الأبعاد الهندسية الفعلية لإطار الرافع</a:t>
            </a:r>
          </a:p>
        </p:txBody>
      </p:sp>
      <p:pic>
        <p:nvPicPr>
          <p:cNvPr id="4" name="Picture 3"/>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8890" t="5589"/>
          <a:stretch/>
        </p:blipFill>
        <p:spPr bwMode="auto">
          <a:xfrm>
            <a:off x="2843808" y="1196752"/>
            <a:ext cx="3960440" cy="51321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4352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116632"/>
            <a:ext cx="7704856" cy="769441"/>
          </a:xfrm>
          <a:prstGeom prst="rect">
            <a:avLst/>
          </a:prstGeom>
        </p:spPr>
        <p:txBody>
          <a:bodyPr wrap="square">
            <a:spAutoFit/>
          </a:bodyPr>
          <a:lstStyle/>
          <a:p>
            <a:pPr algn="ctr">
              <a:lnSpc>
                <a:spcPct val="150000"/>
              </a:lnSpc>
            </a:pPr>
            <a:r>
              <a:rPr lang="ar-EG" sz="3200" b="1" u="sng"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الخطوة (9): مظاهر الأمان العامة </a:t>
            </a:r>
            <a:r>
              <a:rPr lang="en-US" sz="3200" b="1" u="sng"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General </a:t>
            </a:r>
            <a:r>
              <a:rPr lang="en-US" sz="3200" b="1" u="sng"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Safety </a:t>
            </a:r>
            <a:r>
              <a:rPr lang="en-US" sz="3200" b="1" u="sng"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Aspects</a:t>
            </a:r>
            <a:endParaRPr lang="ar-EG" sz="3200" b="1" u="sng"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Rectangle 1"/>
          <p:cNvSpPr/>
          <p:nvPr/>
        </p:nvSpPr>
        <p:spPr>
          <a:xfrm>
            <a:off x="1367644" y="836712"/>
            <a:ext cx="7092788" cy="5780044"/>
          </a:xfrm>
          <a:prstGeom prst="rect">
            <a:avLst/>
          </a:prstGeom>
        </p:spPr>
        <p:txBody>
          <a:bodyPr wrap="square">
            <a:spAutoFit/>
          </a:bodyPr>
          <a:lstStyle/>
          <a:p>
            <a:pPr algn="just">
              <a:lnSpc>
                <a:spcPct val="110000"/>
              </a:lnSpc>
            </a:pP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إن الضمانة الاساسية ضد الإصابات التي يمكن أن تصيب المشغلين للرافع  وكذلك لمنع حدوث أضرار لعناصر الآلات المختلفة هي اتباع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بعض قياسات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الأمان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التالية:</a:t>
            </a:r>
          </a:p>
          <a:p>
            <a:pPr marL="457200" indent="-457200" algn="just">
              <a:lnSpc>
                <a:spcPct val="110000"/>
              </a:lnSpc>
              <a:buFont typeface="Wingdings" panose="05000000000000000000" pitchFamily="2" charset="2"/>
              <a:buChar char="ü"/>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بعد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عملية التشكيل او التصنيع للرافع فإنه لابد أن يخضع لإختبار يطلق عليه </a:t>
            </a:r>
            <a:r>
              <a:rPr lang="en-US"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Proof Test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وفي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هذا الإختبار يتم تحميل الرافع إلى 150% من معدل التحميل المصمم عليه لرفع حمل ما إلى حوالي 90%  من إرتفاع الرفع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الكامل.</a:t>
            </a:r>
          </a:p>
          <a:p>
            <a:pPr marL="457200" indent="-457200" algn="just">
              <a:lnSpc>
                <a:spcPct val="110000"/>
              </a:lnSpc>
              <a:buFont typeface="Wingdings" panose="05000000000000000000" pitchFamily="2" charset="2"/>
              <a:buChar char="ü"/>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لابد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أن يحتوي دليل الإستخدام للرافع على بعض التحذيرات المتعلقة بتشغيله ومن أمثلتها (تجنب تحميل الرافع بحمل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زائد</a:t>
            </a:r>
            <a:r>
              <a:rPr lang="en-US"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ضع الإطار للرافع على سطح صلب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مستوي)</a:t>
            </a:r>
          </a:p>
          <a:p>
            <a:pPr marL="457200" indent="-457200" algn="just">
              <a:lnSpc>
                <a:spcPct val="110000"/>
              </a:lnSpc>
              <a:buFont typeface="Wingdings" panose="05000000000000000000" pitchFamily="2" charset="2"/>
              <a:buChar char="ü"/>
            </a:pP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معدل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التحميل المصمم عليه الرافع لابد أن يوضع في مكان ثابت وبارز على الرافع ويكون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مقروء </a:t>
            </a: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بشكل جيد </a:t>
            </a:r>
            <a:r>
              <a:rPr lang="ar-EG" sz="28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rPr>
              <a:t>للمستخدم</a:t>
            </a:r>
            <a:endPar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p:txBody>
      </p:sp>
    </p:spTree>
    <p:extLst>
      <p:ext uri="{BB962C8B-B14F-4D97-AF65-F5344CB8AC3E}">
        <p14:creationId xmlns:p14="http://schemas.microsoft.com/office/powerpoint/2010/main" val="1729253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الأجزاء الرئيسية للوصلة المفصلية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l="4924" t="864" r="2886" b="1382"/>
          <a:stretch/>
        </p:blipFill>
        <p:spPr bwMode="auto">
          <a:xfrm>
            <a:off x="2267744" y="1052736"/>
            <a:ext cx="4680520" cy="56166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7966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الرموز والعلاقات التجريبية للوصلة المفصلية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48097262"/>
              </p:ext>
            </p:extLst>
          </p:nvPr>
        </p:nvGraphicFramePr>
        <p:xfrm>
          <a:off x="1331640" y="1268762"/>
          <a:ext cx="6912768" cy="5040554"/>
        </p:xfrm>
        <a:graphic>
          <a:graphicData uri="http://schemas.openxmlformats.org/drawingml/2006/table">
            <a:tbl>
              <a:tblPr rtl="1" firstRow="1" firstCol="1" bandRow="1"/>
              <a:tblGrid>
                <a:gridCol w="728904"/>
                <a:gridCol w="6183864"/>
              </a:tblGrid>
              <a:tr h="495792">
                <a:tc>
                  <a:txBody>
                    <a:bodyPr/>
                    <a:lstStyle/>
                    <a:p>
                      <a:pPr algn="ctr" rtl="1">
                        <a:lnSpc>
                          <a:spcPct val="110000"/>
                        </a:lnSpc>
                        <a:spcAft>
                          <a:spcPts val="0"/>
                        </a:spcAft>
                        <a:tabLst>
                          <a:tab pos="-635" algn="l"/>
                        </a:tabLst>
                      </a:pPr>
                      <a:r>
                        <a:rPr lang="ar-EG" sz="28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الرمز</a:t>
                      </a:r>
                      <a:endParaRPr lang="en-US" sz="20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tabLst>
                          <a:tab pos="-635" algn="l"/>
                        </a:tabLst>
                      </a:pPr>
                      <a:r>
                        <a:rPr lang="ar-EG" sz="28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التوصيف</a:t>
                      </a:r>
                      <a:endParaRPr lang="en-US" sz="20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792">
                <a:tc>
                  <a:txBody>
                    <a:bodyPr/>
                    <a:lstStyle/>
                    <a:p>
                      <a:pPr algn="ctr" rtl="1">
                        <a:lnSpc>
                          <a:spcPct val="110000"/>
                        </a:lnSpc>
                        <a:spcAft>
                          <a:spcPts val="0"/>
                        </a:spcAft>
                        <a:tabLst>
                          <a:tab pos="-635" algn="l"/>
                        </a:tabLst>
                      </a:pPr>
                      <a:r>
                        <a:rPr lang="en-US" sz="2400" b="1" i="1">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D</a:t>
                      </a:r>
                      <a:endParaRPr lang="en-US" sz="1800" b="1">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0000"/>
                        </a:lnSpc>
                        <a:spcAft>
                          <a:spcPts val="0"/>
                        </a:spcAft>
                        <a:tabLst>
                          <a:tab pos="-635" algn="l"/>
                        </a:tabLst>
                      </a:pPr>
                      <a:r>
                        <a:rPr lang="ar-EG"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قطر أحد الأذرع </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(mm)</a:t>
                      </a:r>
                      <a:endParaRPr lang="en-US" sz="1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792">
                <a:tc>
                  <a:txBody>
                    <a:bodyPr/>
                    <a:lstStyle/>
                    <a:p>
                      <a:pPr algn="ctr" rtl="1">
                        <a:lnSpc>
                          <a:spcPct val="110000"/>
                        </a:lnSpc>
                        <a:spcAft>
                          <a:spcPts val="0"/>
                        </a:spcAft>
                        <a:tabLst>
                          <a:tab pos="-635" algn="l"/>
                        </a:tabLst>
                      </a:pPr>
                      <a:r>
                        <a:rPr lang="en-US" sz="2400" b="1" i="1">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D</a:t>
                      </a:r>
                      <a:r>
                        <a:rPr lang="en-US" sz="2400" b="1" i="1" baseline="-2500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1</a:t>
                      </a:r>
                      <a:endParaRPr lang="en-US" sz="1800" b="1">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0000"/>
                        </a:lnSpc>
                        <a:spcAft>
                          <a:spcPts val="0"/>
                        </a:spcAft>
                        <a:tabLst>
                          <a:tab pos="-635" algn="l"/>
                        </a:tabLst>
                      </a:pPr>
                      <a:r>
                        <a:rPr lang="ar-EG"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القطر المتزايد لأحد الأذرع </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(mm)</a:t>
                      </a:r>
                      <a:r>
                        <a:rPr lang="ar-EG"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 وقيمته التجريبية </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a:t>
                      </a:r>
                      <a:r>
                        <a:rPr lang="en-US" sz="20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D</a:t>
                      </a:r>
                      <a:r>
                        <a:rPr lang="en-US" sz="2000" b="1" baseline="-25000"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1</a:t>
                      </a:r>
                      <a:r>
                        <a:rPr lang="en-US" sz="20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 = 1.1 D</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a:t>
                      </a:r>
                      <a:endParaRPr lang="en-US" sz="1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792">
                <a:tc>
                  <a:txBody>
                    <a:bodyPr/>
                    <a:lstStyle/>
                    <a:p>
                      <a:pPr algn="ctr" rtl="1">
                        <a:lnSpc>
                          <a:spcPct val="110000"/>
                        </a:lnSpc>
                        <a:spcAft>
                          <a:spcPts val="0"/>
                        </a:spcAft>
                        <a:tabLst>
                          <a:tab pos="-635" algn="l"/>
                        </a:tabLst>
                      </a:pPr>
                      <a:r>
                        <a:rPr lang="en-US" sz="2400" b="1" i="1">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d</a:t>
                      </a:r>
                      <a:endParaRPr lang="en-US" sz="1800" b="1">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0000"/>
                        </a:lnSpc>
                        <a:spcAft>
                          <a:spcPts val="0"/>
                        </a:spcAft>
                        <a:tabLst>
                          <a:tab pos="-635" algn="l"/>
                        </a:tabLst>
                      </a:pPr>
                      <a:r>
                        <a:rPr lang="ar-EG"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قطر بنز الوصل </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(mm)</a:t>
                      </a:r>
                      <a:endParaRPr lang="en-US" sz="1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792">
                <a:tc>
                  <a:txBody>
                    <a:bodyPr/>
                    <a:lstStyle/>
                    <a:p>
                      <a:pPr algn="ctr" rtl="1">
                        <a:lnSpc>
                          <a:spcPct val="110000"/>
                        </a:lnSpc>
                        <a:spcAft>
                          <a:spcPts val="0"/>
                        </a:spcAft>
                        <a:tabLst>
                          <a:tab pos="-635" algn="l"/>
                        </a:tabLst>
                      </a:pPr>
                      <a:r>
                        <a:rPr lang="en-US" sz="2400" b="1" i="1">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d</a:t>
                      </a:r>
                      <a:r>
                        <a:rPr lang="en-US" sz="2400" b="1" i="1" baseline="-2500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o</a:t>
                      </a:r>
                      <a:endParaRPr lang="en-US" sz="1800" b="1">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0000"/>
                        </a:lnSpc>
                        <a:spcAft>
                          <a:spcPts val="0"/>
                        </a:spcAft>
                        <a:tabLst>
                          <a:tab pos="-635" algn="l"/>
                        </a:tabLst>
                      </a:pPr>
                      <a:r>
                        <a:rPr lang="ar-EG"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القطر الخارجي للفتحة أو الشوكة </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(mm)</a:t>
                      </a:r>
                      <a:endParaRPr lang="en-US" sz="1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792">
                <a:tc>
                  <a:txBody>
                    <a:bodyPr/>
                    <a:lstStyle/>
                    <a:p>
                      <a:pPr algn="ctr" rtl="1">
                        <a:lnSpc>
                          <a:spcPct val="110000"/>
                        </a:lnSpc>
                        <a:spcAft>
                          <a:spcPts val="0"/>
                        </a:spcAft>
                        <a:tabLst>
                          <a:tab pos="-635" algn="l"/>
                        </a:tabLst>
                      </a:pPr>
                      <a:r>
                        <a:rPr lang="en-US" sz="2400" b="1" i="1">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a</a:t>
                      </a:r>
                      <a:endParaRPr lang="en-US" sz="1800" b="1">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0000"/>
                        </a:lnSpc>
                        <a:spcAft>
                          <a:spcPts val="0"/>
                        </a:spcAft>
                        <a:tabLst>
                          <a:tab pos="-635" algn="l"/>
                        </a:tabLst>
                      </a:pPr>
                      <a:r>
                        <a:rPr lang="ar-EG"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سمك الفتحة أو الشوكة </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(mm) </a:t>
                      </a:r>
                      <a:r>
                        <a:rPr lang="ar-EG" sz="2400" b="1" dirty="0" smtClean="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 وقيمته </a:t>
                      </a:r>
                      <a:r>
                        <a:rPr lang="ar-EG"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التجريبية </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(a </a:t>
                      </a:r>
                      <a:r>
                        <a:rPr lang="en-US" sz="20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 0.75 D</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a:t>
                      </a:r>
                      <a:endParaRPr lang="en-US" sz="1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792">
                <a:tc>
                  <a:txBody>
                    <a:bodyPr/>
                    <a:lstStyle/>
                    <a:p>
                      <a:pPr algn="ctr" rtl="1">
                        <a:lnSpc>
                          <a:spcPct val="110000"/>
                        </a:lnSpc>
                        <a:spcAft>
                          <a:spcPts val="0"/>
                        </a:spcAft>
                        <a:tabLst>
                          <a:tab pos="-635" algn="l"/>
                        </a:tabLst>
                      </a:pPr>
                      <a:r>
                        <a:rPr lang="en-US" sz="2400" b="1" i="1">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b</a:t>
                      </a:r>
                      <a:endParaRPr lang="en-US" sz="1800" b="1">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0000"/>
                        </a:lnSpc>
                        <a:spcAft>
                          <a:spcPts val="0"/>
                        </a:spcAft>
                        <a:tabLst>
                          <a:tab pos="-635" algn="l"/>
                        </a:tabLst>
                      </a:pPr>
                      <a:r>
                        <a:rPr lang="ar-EG"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سمك النهاية لفتحة </a:t>
                      </a:r>
                      <a:r>
                        <a:rPr lang="ar-EG" sz="2400" b="1" dirty="0" smtClean="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الذراع </a:t>
                      </a:r>
                      <a:r>
                        <a:rPr lang="en-US" sz="2400" b="1" dirty="0" smtClean="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B </a:t>
                      </a:r>
                      <a:r>
                        <a:rPr lang="ar-EG" sz="2400" b="1" dirty="0" smtClean="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 </a:t>
                      </a:r>
                      <a:r>
                        <a:rPr lang="en-US" sz="2400" b="1" dirty="0" smtClean="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mm) </a:t>
                      </a:r>
                      <a:r>
                        <a:rPr lang="ar-EG" sz="2400" b="1" dirty="0" smtClean="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 وقيمته </a:t>
                      </a:r>
                      <a:r>
                        <a:rPr lang="ar-EG"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التجريبية </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(b = 1.25 </a:t>
                      </a:r>
                      <a:r>
                        <a:rPr lang="en-US" sz="20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D</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a:t>
                      </a:r>
                      <a:endParaRPr lang="en-US" sz="1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792">
                <a:tc>
                  <a:txBody>
                    <a:bodyPr/>
                    <a:lstStyle/>
                    <a:p>
                      <a:pPr algn="ctr" rtl="1">
                        <a:lnSpc>
                          <a:spcPct val="110000"/>
                        </a:lnSpc>
                        <a:spcAft>
                          <a:spcPts val="0"/>
                        </a:spcAft>
                        <a:tabLst>
                          <a:tab pos="-635" algn="l"/>
                        </a:tabLst>
                      </a:pPr>
                      <a:r>
                        <a:rPr lang="en-US" sz="2400" b="1" i="1">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d</a:t>
                      </a:r>
                      <a:r>
                        <a:rPr lang="en-US" sz="2400" b="1" i="1" baseline="-2500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1</a:t>
                      </a:r>
                      <a:endParaRPr lang="en-US" sz="1800" b="1">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0000"/>
                        </a:lnSpc>
                        <a:spcAft>
                          <a:spcPts val="0"/>
                        </a:spcAft>
                        <a:tabLst>
                          <a:tab pos="-635" algn="l"/>
                        </a:tabLst>
                      </a:pPr>
                      <a:r>
                        <a:rPr lang="ar-EG"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قطر رأس البنز </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(mm) </a:t>
                      </a:r>
                      <a:r>
                        <a:rPr lang="ar-EG" sz="2400" b="1" dirty="0" smtClean="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 وقيمته </a:t>
                      </a:r>
                      <a:r>
                        <a:rPr lang="ar-EG"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التجريبية </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(d</a:t>
                      </a:r>
                      <a:r>
                        <a:rPr lang="en-US" sz="2400" b="1" baseline="-25000"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1</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 = 1.5 d)</a:t>
                      </a:r>
                      <a:endParaRPr lang="en-US" sz="1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218">
                <a:tc>
                  <a:txBody>
                    <a:bodyPr/>
                    <a:lstStyle/>
                    <a:p>
                      <a:pPr algn="ctr" rtl="1">
                        <a:lnSpc>
                          <a:spcPct val="110000"/>
                        </a:lnSpc>
                        <a:spcAft>
                          <a:spcPts val="0"/>
                        </a:spcAft>
                        <a:tabLst>
                          <a:tab pos="-635" algn="l"/>
                        </a:tabLst>
                      </a:pPr>
                      <a:r>
                        <a:rPr lang="en-US" sz="2400" b="1" i="1">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x</a:t>
                      </a:r>
                      <a:endParaRPr lang="en-US" sz="1800" b="1">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0000"/>
                        </a:lnSpc>
                        <a:spcAft>
                          <a:spcPts val="0"/>
                        </a:spcAft>
                        <a:tabLst>
                          <a:tab pos="-635" algn="l"/>
                        </a:tabLst>
                      </a:pPr>
                      <a:r>
                        <a:rPr lang="ar-EG"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المسافة من مركز نصف قطر الشوكة إلى </a:t>
                      </a:r>
                      <a:r>
                        <a:rPr lang="ar-EG" sz="2400" b="1" dirty="0" smtClean="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الفتحة</a:t>
                      </a:r>
                      <a:r>
                        <a:rPr lang="en-US" sz="2400" b="1" dirty="0" smtClean="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(mm</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 </a:t>
                      </a:r>
                      <a:r>
                        <a:rPr lang="ar-EG" sz="2400" b="1" dirty="0" smtClean="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 وقيمته </a:t>
                      </a:r>
                      <a:r>
                        <a:rPr lang="ar-EG"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الفرضية </a:t>
                      </a:r>
                      <a:r>
                        <a:rPr lang="en-US" sz="28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(x </a:t>
                      </a:r>
                      <a:r>
                        <a:rPr lang="en-US" sz="2400" b="1" dirty="0">
                          <a:effectLst>
                            <a:outerShdw blurRad="38100" dist="38100" dir="2700000" algn="tl">
                              <a:srgbClr val="000000">
                                <a:alpha val="43137"/>
                              </a:srgbClr>
                            </a:outerShdw>
                          </a:effectLst>
                          <a:latin typeface="Sakkal Majalla" panose="02000000000000000000" pitchFamily="2" charset="-78"/>
                          <a:ea typeface="Times New Roman"/>
                          <a:cs typeface="Sakkal Majalla" panose="02000000000000000000" pitchFamily="2" charset="-78"/>
                        </a:rPr>
                        <a:t>= 10 mm)</a:t>
                      </a:r>
                      <a:endParaRPr lang="en-US" sz="1800" b="1" dirty="0">
                        <a:effectLst>
                          <a:outerShdw blurRad="38100" dist="38100" dir="2700000" algn="tl">
                            <a:srgbClr val="000000">
                              <a:alpha val="43137"/>
                            </a:srgbClr>
                          </a:outerShdw>
                        </a:effectLst>
                        <a:latin typeface="Sakkal Majalla" panose="02000000000000000000" pitchFamily="2" charset="-78"/>
                        <a:ea typeface="Calibri"/>
                        <a:cs typeface="Sakkal Majalla" panose="020000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0628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327" y="620688"/>
            <a:ext cx="7416824" cy="864096"/>
          </a:xfrm>
        </p:spPr>
        <p:txBody>
          <a:bodyPr>
            <a:normAutofit fontScale="90000"/>
          </a:bodyPr>
          <a:lstStyle/>
          <a:p>
            <a:pPr marL="182880" algn="ctr"/>
            <a:r>
              <a:rPr lang="ar-EG" sz="40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إفتراضات إجراء تحليل الإجهادات للوصلة </a:t>
            </a: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المفصلية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79335" y="1905506"/>
            <a:ext cx="7272808" cy="3046988"/>
          </a:xfrm>
          <a:prstGeom prst="rect">
            <a:avLst/>
          </a:prstGeom>
        </p:spPr>
        <p:txBody>
          <a:bodyPr wrap="square">
            <a:spAutoFit/>
          </a:bodyPr>
          <a:lstStyle/>
          <a:p>
            <a:pPr marL="457200" indent="-457200" algn="just">
              <a:lnSpc>
                <a:spcPct val="20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الأذرع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معرضة لقوة شد محورية</a:t>
            </a:r>
          </a:p>
          <a:p>
            <a:pPr marL="457200" indent="-457200" algn="just">
              <a:lnSpc>
                <a:spcPct val="20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يهمل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تأثير تركيز الإجهادات نظرا لوجود فتحات</a:t>
            </a:r>
          </a:p>
          <a:p>
            <a:pPr marL="457200" indent="-457200" algn="just">
              <a:lnSpc>
                <a:spcPct val="200000"/>
              </a:lnSpc>
              <a:buFont typeface="Wingdings" panose="05000000000000000000" pitchFamily="2" charset="2"/>
              <a:buChar char="§"/>
            </a:pP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القوى </a:t>
            </a:r>
            <a:r>
              <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موزعة بانتظام على كل الأجزاء</a:t>
            </a:r>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57697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تخطيط الجسم الحر للوصلة المفصلية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p:cNvPicPr/>
          <p:nvPr/>
        </p:nvPicPr>
        <p:blipFill rotWithShape="1">
          <a:blip r:embed="rId2">
            <a:biLevel thresh="75000"/>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Lst>
          </a:blip>
          <a:srcRect l="3600" t="2964" r="3066" b="2919"/>
          <a:stretch/>
        </p:blipFill>
        <p:spPr bwMode="auto">
          <a:xfrm>
            <a:off x="1475655" y="1700809"/>
            <a:ext cx="7056785" cy="3816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4090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أنواع الإنهيارات لأجزاء الوصلة المفصلية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529424490"/>
              </p:ext>
            </p:extLst>
          </p:nvPr>
        </p:nvGraphicFramePr>
        <p:xfrm>
          <a:off x="1524000" y="1397000"/>
          <a:ext cx="6096000" cy="4984328"/>
        </p:xfrm>
        <a:graphic>
          <a:graphicData uri="http://schemas.openxmlformats.org/drawingml/2006/table">
            <a:tbl>
              <a:tblPr rtl="1" firstRow="1" bandRow="1">
                <a:tableStyleId>{5940675A-B579-460E-94D1-54222C63F5DA}</a:tableStyleId>
              </a:tblPr>
              <a:tblGrid>
                <a:gridCol w="2616470"/>
                <a:gridCol w="3479530"/>
              </a:tblGrid>
              <a:tr h="370840">
                <a:tc>
                  <a:txBody>
                    <a:bodyPr/>
                    <a:lstStyle/>
                    <a:p>
                      <a:pPr algn="ctr" rtl="1"/>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نوع الإنهيار</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tc>
                <a:tc>
                  <a:txBody>
                    <a:bodyPr/>
                    <a:lstStyle/>
                    <a:p>
                      <a:pPr algn="ctr" rtl="1"/>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المعادلات التصميمية</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tc>
              </a:tr>
              <a:tr h="1441832">
                <a:tc>
                  <a:txBody>
                    <a:bodyPr/>
                    <a:lstStyle/>
                    <a:p>
                      <a:pPr algn="ctr" rtl="1"/>
                      <a:r>
                        <a:rPr kumimoji="0" lang="ar-EG" sz="2400" b="1" kern="1200" dirty="0" smtClean="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إنهيار الشد للأذرع</a:t>
                      </a:r>
                      <a:endParaRPr kumimoji="0" lang="ar-EG" sz="2400" b="1" kern="1200" dirty="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anchor="ctr"/>
                </a:tc>
                <a:tc>
                  <a:txBody>
                    <a:bodyPr/>
                    <a:lstStyle/>
                    <a:p>
                      <a:pPr algn="ctr" rtl="1"/>
                      <a:endParaRPr lang="ar-EG" dirty="0"/>
                    </a:p>
                  </a:txBody>
                  <a:tcPr/>
                </a:tc>
              </a:tr>
              <a:tr h="1512168">
                <a:tc>
                  <a:txBody>
                    <a:bodyPr/>
                    <a:lstStyle/>
                    <a:p>
                      <a:pPr marL="0" algn="ctr" rtl="1" eaLnBrk="1" latinLnBrk="0" hangingPunct="1"/>
                      <a:r>
                        <a:rPr kumimoji="0" lang="ar-EG" sz="2400" b="1" kern="1200" dirty="0" smtClean="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إنهيار القص للبنز</a:t>
                      </a:r>
                      <a:endParaRPr kumimoji="0" lang="ar-EG" sz="2400" b="1" kern="1200" dirty="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anchor="ctr"/>
                </a:tc>
                <a:tc>
                  <a:txBody>
                    <a:bodyPr/>
                    <a:lstStyle/>
                    <a:p>
                      <a:pPr algn="ctr" rtl="1"/>
                      <a:endParaRPr lang="ar-EG" dirty="0"/>
                    </a:p>
                  </a:txBody>
                  <a:tcPr anchor="ctr"/>
                </a:tc>
              </a:tr>
              <a:tr h="1512168">
                <a:tc>
                  <a:txBody>
                    <a:bodyPr/>
                    <a:lstStyle/>
                    <a:p>
                      <a:pPr marL="0" algn="ctr" rtl="1" eaLnBrk="1" latinLnBrk="0" hangingPunct="1"/>
                      <a:r>
                        <a:rPr kumimoji="0" lang="ar-EG" sz="2400" b="1" kern="1200" dirty="0" smtClean="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إنهيار السحق للبنز في الفتحة</a:t>
                      </a:r>
                      <a:endParaRPr kumimoji="0" lang="ar-EG" sz="2400" b="1" kern="1200" dirty="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anchor="ctr"/>
                </a:tc>
                <a:tc>
                  <a:txBody>
                    <a:bodyPr/>
                    <a:lstStyle/>
                    <a:p>
                      <a:pPr algn="ctr" rtl="1"/>
                      <a:endParaRPr lang="ar-EG" dirty="0"/>
                    </a:p>
                  </a:txBody>
                  <a:tcPr anchor="ctr"/>
                </a:tc>
              </a:tr>
            </a:tbl>
          </a:graphicData>
        </a:graphic>
      </p:graphicFrame>
      <p:pic>
        <p:nvPicPr>
          <p:cNvPr id="7" name="Picture 6"/>
          <p:cNvPicPr/>
          <p:nvPr/>
        </p:nvPicPr>
        <p:blipFill rotWithShape="1">
          <a:blip r:embed="rId2">
            <a:biLevel thresh="75000"/>
            <a:extLst>
              <a:ext uri="{BEBA8EAE-BF5A-486C-A8C5-ECC9F3942E4B}">
                <a14:imgProps xmlns:a14="http://schemas.microsoft.com/office/drawing/2010/main">
                  <a14:imgLayer r:embed="rId3">
                    <a14:imgEffect>
                      <a14:sharpenSoften amount="25000"/>
                    </a14:imgEffect>
                  </a14:imgLayer>
                </a14:imgProps>
              </a:ext>
            </a:extLst>
          </a:blip>
          <a:srcRect l="5740" t="16419" r="5915" b="5223"/>
          <a:stretch/>
        </p:blipFill>
        <p:spPr bwMode="auto">
          <a:xfrm>
            <a:off x="1691680" y="2132856"/>
            <a:ext cx="3096344" cy="108012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biLevel thresh="75000"/>
            <a:extLst>
              <a:ext uri="{BEBA8EAE-BF5A-486C-A8C5-ECC9F3942E4B}">
                <a14:imgProps xmlns:a14="http://schemas.microsoft.com/office/drawing/2010/main">
                  <a14:imgLayer r:embed="rId5">
                    <a14:imgEffect>
                      <a14:sharpenSoften amount="25000"/>
                    </a14:imgEffect>
                  </a14:imgLayer>
                </a14:imgProps>
              </a:ext>
            </a:extLst>
          </a:blip>
          <a:srcRect l="9353" t="24158" r="8872" b="3367"/>
          <a:stretch/>
        </p:blipFill>
        <p:spPr bwMode="auto">
          <a:xfrm>
            <a:off x="1835696" y="3645023"/>
            <a:ext cx="2736304" cy="1008113"/>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6">
            <a:biLevel thresh="75000"/>
            <a:extLst>
              <a:ext uri="{BEBA8EAE-BF5A-486C-A8C5-ECC9F3942E4B}">
                <a14:imgProps xmlns:a14="http://schemas.microsoft.com/office/drawing/2010/main">
                  <a14:imgLayer r:embed="rId7">
                    <a14:imgEffect>
                      <a14:sharpenSoften amount="25000"/>
                    </a14:imgEffect>
                  </a14:imgLayer>
                </a14:imgProps>
              </a:ext>
            </a:extLst>
          </a:blip>
          <a:srcRect l="2047" t="26923" r="3773" b="7692"/>
          <a:stretch/>
        </p:blipFill>
        <p:spPr bwMode="auto">
          <a:xfrm>
            <a:off x="1907704" y="5157192"/>
            <a:ext cx="2664296" cy="7920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7741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algn="ctr"/>
            <a:r>
              <a:rPr lang="ar-EG" sz="4000" b="1" u="sng"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أنواع الإنهيارات لأجزاء الوصلة المفصلية</a:t>
            </a:r>
            <a:endParaRPr lang="ar-EG" sz="32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406475363"/>
              </p:ext>
            </p:extLst>
          </p:nvPr>
        </p:nvGraphicFramePr>
        <p:xfrm>
          <a:off x="1524000" y="1397000"/>
          <a:ext cx="6096000" cy="4984328"/>
        </p:xfrm>
        <a:graphic>
          <a:graphicData uri="http://schemas.openxmlformats.org/drawingml/2006/table">
            <a:tbl>
              <a:tblPr rtl="1" firstRow="1" bandRow="1">
                <a:tableStyleId>{5940675A-B579-460E-94D1-54222C63F5DA}</a:tableStyleId>
              </a:tblPr>
              <a:tblGrid>
                <a:gridCol w="2616470"/>
                <a:gridCol w="3479530"/>
              </a:tblGrid>
              <a:tr h="370840">
                <a:tc>
                  <a:txBody>
                    <a:bodyPr/>
                    <a:lstStyle/>
                    <a:p>
                      <a:pPr algn="ctr" rtl="1"/>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نوع الإنهيار</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tc>
                <a:tc>
                  <a:txBody>
                    <a:bodyPr/>
                    <a:lstStyle/>
                    <a:p>
                      <a:pPr algn="ctr" rtl="1"/>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المعادلات التصميمية</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tc>
              </a:tr>
              <a:tr h="1441832">
                <a:tc>
                  <a:txBody>
                    <a:bodyPr/>
                    <a:lstStyle/>
                    <a:p>
                      <a:pPr algn="ctr" rtl="1"/>
                      <a:r>
                        <a:rPr kumimoji="0" lang="ar-EG" sz="2400" b="1" kern="1200" dirty="0" smtClean="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إنهيار السحق للبنز في الشوكة</a:t>
                      </a:r>
                      <a:endParaRPr kumimoji="0" lang="ar-EG" sz="2400" b="1" kern="1200" dirty="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anchor="ctr"/>
                </a:tc>
                <a:tc>
                  <a:txBody>
                    <a:bodyPr/>
                    <a:lstStyle/>
                    <a:p>
                      <a:pPr algn="ctr" rtl="1"/>
                      <a:endParaRPr lang="ar-EG" dirty="0"/>
                    </a:p>
                  </a:txBody>
                  <a:tcPr/>
                </a:tc>
              </a:tr>
              <a:tr h="1512168">
                <a:tc>
                  <a:txBody>
                    <a:bodyPr/>
                    <a:lstStyle/>
                    <a:p>
                      <a:pPr marL="0" algn="ctr" rtl="1" eaLnBrk="1" latinLnBrk="0" hangingPunct="1"/>
                      <a:r>
                        <a:rPr kumimoji="0" lang="ar-EG" sz="2400" b="1" kern="1200" dirty="0" smtClean="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إنهيار الإنحناء للبنز</a:t>
                      </a:r>
                      <a:endParaRPr kumimoji="0" lang="ar-EG" sz="2400" b="1" kern="1200" dirty="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anchor="ctr"/>
                </a:tc>
                <a:tc>
                  <a:txBody>
                    <a:bodyPr/>
                    <a:lstStyle/>
                    <a:p>
                      <a:pPr algn="ctr" rtl="1"/>
                      <a:endParaRPr lang="ar-EG" dirty="0"/>
                    </a:p>
                  </a:txBody>
                  <a:tcPr anchor="ctr"/>
                </a:tc>
              </a:tr>
              <a:tr h="1512168">
                <a:tc>
                  <a:txBody>
                    <a:bodyPr/>
                    <a:lstStyle/>
                    <a:p>
                      <a:pPr marL="0" algn="ctr" rtl="1" eaLnBrk="1" latinLnBrk="0" hangingPunct="1"/>
                      <a:r>
                        <a:rPr kumimoji="0" lang="ar-EG" sz="2400" b="1" kern="1200" dirty="0" smtClean="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إنهيار الشد للفتحة</a:t>
                      </a:r>
                      <a:endParaRPr kumimoji="0" lang="ar-EG" sz="2400" b="1" kern="1200" dirty="0">
                        <a:solidFill>
                          <a:schemeClr val="tx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anchor="ctr"/>
                </a:tc>
                <a:tc>
                  <a:txBody>
                    <a:bodyPr/>
                    <a:lstStyle/>
                    <a:p>
                      <a:pPr algn="ctr" rtl="1"/>
                      <a:endParaRPr lang="ar-EG" dirty="0"/>
                    </a:p>
                  </a:txBody>
                  <a:tcPr anchor="ctr"/>
                </a:tc>
              </a:tr>
            </a:tbl>
          </a:graphicData>
        </a:graphic>
      </p:graphicFrame>
      <p:pic>
        <p:nvPicPr>
          <p:cNvPr id="10" name="Picture 9"/>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Lst>
          </a:blip>
          <a:srcRect l="12500" t="14634" b="1"/>
          <a:stretch/>
        </p:blipFill>
        <p:spPr bwMode="auto">
          <a:xfrm>
            <a:off x="2159732" y="2348880"/>
            <a:ext cx="1836204" cy="792088"/>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Layer>
                </a14:imgProps>
              </a:ext>
            </a:extLst>
          </a:blip>
          <a:srcRect l="29906" t="74540" r="7057"/>
          <a:stretch/>
        </p:blipFill>
        <p:spPr bwMode="auto">
          <a:xfrm>
            <a:off x="1907704" y="3429000"/>
            <a:ext cx="2664296" cy="1152127"/>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6">
            <a:biLevel thresh="75000"/>
            <a:extLst>
              <a:ext uri="{BEBA8EAE-BF5A-486C-A8C5-ECC9F3942E4B}">
                <a14:imgProps xmlns:a14="http://schemas.microsoft.com/office/drawing/2010/main">
                  <a14:imgLayer r:embed="rId7">
                    <a14:imgEffect>
                      <a14:sharpenSoften amount="50000"/>
                    </a14:imgEffect>
                  </a14:imgLayer>
                </a14:imgProps>
              </a:ext>
            </a:extLst>
          </a:blip>
          <a:srcRect l="52965" t="7815" b="1417"/>
          <a:stretch/>
        </p:blipFill>
        <p:spPr bwMode="auto">
          <a:xfrm>
            <a:off x="2159732" y="5229200"/>
            <a:ext cx="2268252" cy="936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9757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11243</TotalTime>
  <Words>1396</Words>
  <Application>Microsoft Office PowerPoint</Application>
  <PresentationFormat>On-screen Show (4:3)</PresentationFormat>
  <Paragraphs>111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Solstice</vt:lpstr>
      <vt:lpstr>المحاضرة السادسة تصميم بعض الآليات البسيطة</vt:lpstr>
      <vt:lpstr>الوصلة المفصلية</vt:lpstr>
      <vt:lpstr>إستخدامات الوصلة المفصلية</vt:lpstr>
      <vt:lpstr>الأجزاء الرئيسية للوصلة المفصلية</vt:lpstr>
      <vt:lpstr>الرموز والعلاقات التجريبية للوصلة المفصلية</vt:lpstr>
      <vt:lpstr>إفتراضات إجراء تحليل الإجهادات للوصلة المفصلية</vt:lpstr>
      <vt:lpstr>تخطيط الجسم الحر للوصلة المفصلية</vt:lpstr>
      <vt:lpstr>أنواع الإنهيارات لأجزاء الوصلة المفصلية</vt:lpstr>
      <vt:lpstr>أنواع الإنهيارات لأجزاء الوصلة المفصلية</vt:lpstr>
      <vt:lpstr>أنواع الإنهيارات لأجزاء الوصلة المفصلية</vt:lpstr>
      <vt:lpstr>إنهيار القص للبنز</vt:lpstr>
      <vt:lpstr>المساحة المسقطة للسطح الإسطواني</vt:lpstr>
      <vt:lpstr>تمثيل البنز على أنه كمرة بسيطة</vt:lpstr>
      <vt:lpstr>إنهيار الشد والقص للفتحة</vt:lpstr>
      <vt:lpstr>الخلاصة</vt:lpstr>
      <vt:lpstr>الرافعة</vt:lpstr>
      <vt:lpstr>الأبعاد الهندسية للرافعة</vt:lpstr>
      <vt:lpstr>أنواع الروافع</vt:lpstr>
      <vt:lpstr>خطوات تصميم الرافعة</vt:lpstr>
      <vt:lpstr>الخطوة الأولي: تحليل القوى Forces Analysis</vt:lpstr>
      <vt:lpstr>PowerPoint Presentation</vt:lpstr>
      <vt:lpstr>الخطوة الثانية: تصميم ذراع الرافعة Design of Lever Arm</vt:lpstr>
      <vt:lpstr>تخطيط عزم الإنحناء عند القطاع (X-X)</vt:lpstr>
      <vt:lpstr>الخطوة الثالثة: تصميم بنز محور الإرتكاز Design of Fulcrum Pin</vt:lpstr>
      <vt:lpstr>الفرق بين ضغط التحميل وإجهاد السحق</vt:lpstr>
      <vt:lpstr>رافع الأحمال الميكانيكي</vt:lpstr>
      <vt:lpstr>الأبعاد والأجزاء لرافع الأحمال الميكانيكي</vt:lpstr>
      <vt:lpstr>خطوات التصميم لرافع الأحمال الميكانيكي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الاحتكاك FIRECTION</dc:title>
  <dc:creator>tasneem</dc:creator>
  <cp:lastModifiedBy>MAKKA</cp:lastModifiedBy>
  <cp:revision>234</cp:revision>
  <cp:lastPrinted>2019-07-07T03:01:33Z</cp:lastPrinted>
  <dcterms:created xsi:type="dcterms:W3CDTF">2018-11-14T20:09:54Z</dcterms:created>
  <dcterms:modified xsi:type="dcterms:W3CDTF">2020-11-01T22:41:51Z</dcterms:modified>
</cp:coreProperties>
</file>